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96" r:id="rId2"/>
    <p:sldId id="297" r:id="rId3"/>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99"/>
    <a:srgbClr val="CCFF33"/>
    <a:srgbClr val="FF33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62" autoAdjust="0"/>
    <p:restoredTop sz="94660"/>
  </p:normalViewPr>
  <p:slideViewPr>
    <p:cSldViewPr snapToGrid="0">
      <p:cViewPr varScale="1">
        <p:scale>
          <a:sx n="74" d="100"/>
          <a:sy n="74" d="100"/>
        </p:scale>
        <p:origin x="1230" y="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1BA7B708-C538-44E2-A190-F563E1781624}"/>
    <pc:docChg chg="modSld">
      <pc:chgData name="" userId="" providerId="" clId="Web-{1BA7B708-C538-44E2-A190-F563E1781624}" dt="2019-04-14T10:26:52.418" v="25" actId="20577"/>
      <pc:docMkLst>
        <pc:docMk/>
      </pc:docMkLst>
      <pc:sldChg chg="modSp">
        <pc:chgData name="" userId="" providerId="" clId="Web-{1BA7B708-C538-44E2-A190-F563E1781624}" dt="2019-04-14T10:26:52.355" v="24" actId="20577"/>
        <pc:sldMkLst>
          <pc:docMk/>
          <pc:sldMk cId="3340930277" sldId="279"/>
        </pc:sldMkLst>
        <pc:spChg chg="mod">
          <ac:chgData name="" userId="" providerId="" clId="Web-{1BA7B708-C538-44E2-A190-F563E1781624}" dt="2019-04-14T10:26:52.355" v="24" actId="20577"/>
          <ac:spMkLst>
            <pc:docMk/>
            <pc:sldMk cId="3340930277" sldId="279"/>
            <ac:spMk id="28" creationId="{00000000-0000-0000-0000-000000000000}"/>
          </ac:spMkLst>
        </pc:spChg>
      </pc:sldChg>
    </pc:docChg>
  </pc:docChgLst>
  <pc:docChgLst>
    <pc:chgData clId="Web-{28498EEB-1B66-447C-82A2-AB1379228067}"/>
    <pc:docChg chg="modSld">
      <pc:chgData name="" userId="" providerId="" clId="Web-{28498EEB-1B66-447C-82A2-AB1379228067}" dt="2019-04-20T04:52:03.247" v="173" actId="20577"/>
      <pc:docMkLst>
        <pc:docMk/>
      </pc:docMkLst>
      <pc:sldChg chg="modSp">
        <pc:chgData name="" userId="" providerId="" clId="Web-{28498EEB-1B66-447C-82A2-AB1379228067}" dt="2019-04-20T04:50:03.246" v="148" actId="20577"/>
        <pc:sldMkLst>
          <pc:docMk/>
          <pc:sldMk cId="3340930277" sldId="279"/>
        </pc:sldMkLst>
        <pc:spChg chg="mod">
          <ac:chgData name="" userId="" providerId="" clId="Web-{28498EEB-1B66-447C-82A2-AB1379228067}" dt="2019-04-20T04:50:03.246" v="148" actId="20577"/>
          <ac:spMkLst>
            <pc:docMk/>
            <pc:sldMk cId="3340930277" sldId="279"/>
            <ac:spMk id="28" creationId="{00000000-0000-0000-0000-000000000000}"/>
          </ac:spMkLst>
        </pc:spChg>
      </pc:sldChg>
      <pc:sldChg chg="modSp">
        <pc:chgData name="" userId="" providerId="" clId="Web-{28498EEB-1B66-447C-82A2-AB1379228067}" dt="2019-04-20T04:52:03.247" v="172" actId="20577"/>
        <pc:sldMkLst>
          <pc:docMk/>
          <pc:sldMk cId="863852836" sldId="281"/>
        </pc:sldMkLst>
        <pc:spChg chg="mod">
          <ac:chgData name="" userId="" providerId="" clId="Web-{28498EEB-1B66-447C-82A2-AB1379228067}" dt="2019-04-20T04:52:03.247" v="172" actId="20577"/>
          <ac:spMkLst>
            <pc:docMk/>
            <pc:sldMk cId="863852836" sldId="281"/>
            <ac:spMk id="28" creationId="{00000000-0000-0000-0000-000000000000}"/>
          </ac:spMkLst>
        </pc:spChg>
      </pc:sldChg>
    </pc:docChg>
  </pc:docChgLst>
  <pc:docChgLst>
    <pc:chgData clId="Web-{95BB0D9A-806F-415F-80A7-FAD625AA9958}"/>
    <pc:docChg chg="addSld modSld">
      <pc:chgData name="" userId="" providerId="" clId="Web-{95BB0D9A-806F-415F-80A7-FAD625AA9958}" dt="2019-04-14T10:34:29.500" v="149" actId="1076"/>
      <pc:docMkLst>
        <pc:docMk/>
      </pc:docMkLst>
      <pc:sldChg chg="modSp">
        <pc:chgData name="" userId="" providerId="" clId="Web-{95BB0D9A-806F-415F-80A7-FAD625AA9958}" dt="2019-04-14T10:33:12.437" v="125" actId="20577"/>
        <pc:sldMkLst>
          <pc:docMk/>
          <pc:sldMk cId="3340930277" sldId="279"/>
        </pc:sldMkLst>
        <pc:spChg chg="mod">
          <ac:chgData name="" userId="" providerId="" clId="Web-{95BB0D9A-806F-415F-80A7-FAD625AA9958}" dt="2019-04-14T10:33:12.437" v="125" actId="20577"/>
          <ac:spMkLst>
            <pc:docMk/>
            <pc:sldMk cId="3340930277" sldId="279"/>
            <ac:spMk id="28" creationId="{00000000-0000-0000-0000-000000000000}"/>
          </ac:spMkLst>
        </pc:spChg>
      </pc:sldChg>
      <pc:sldChg chg="addSp delSp modSp new">
        <pc:chgData name="" userId="" providerId="" clId="Web-{95BB0D9A-806F-415F-80A7-FAD625AA9958}" dt="2019-04-14T10:34:29.500" v="149" actId="1076"/>
        <pc:sldMkLst>
          <pc:docMk/>
          <pc:sldMk cId="896511280" sldId="282"/>
        </pc:sldMkLst>
        <pc:spChg chg="mod">
          <ac:chgData name="" userId="" providerId="" clId="Web-{95BB0D9A-806F-415F-80A7-FAD625AA9958}" dt="2019-04-14T10:34:29.500" v="149" actId="1076"/>
          <ac:spMkLst>
            <pc:docMk/>
            <pc:sldMk cId="896511280" sldId="282"/>
            <ac:spMk id="2" creationId="{673CE893-149F-49AE-B640-1B3D00457065}"/>
          </ac:spMkLst>
        </pc:spChg>
        <pc:spChg chg="add del mod">
          <ac:chgData name="" userId="" providerId="" clId="Web-{95BB0D9A-806F-415F-80A7-FAD625AA9958}" dt="2019-04-14T10:33:17.421" v="130"/>
          <ac:spMkLst>
            <pc:docMk/>
            <pc:sldMk cId="896511280" sldId="282"/>
            <ac:spMk id="3" creationId="{2CB32835-0DA1-4F42-932E-759BCA95CE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B4C77D71-5AE2-4696-9880-9F80523380F4}" type="datetimeFigureOut">
              <a:rPr kumimoji="1" lang="ja-JP" altLang="en-US" smtClean="0"/>
              <a:t>2020/6/6</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A847C13-5268-4D86-ABCE-B914A8B6A81D}" type="slidenum">
              <a:rPr kumimoji="1" lang="ja-JP" altLang="en-US" smtClean="0"/>
              <a:t>‹#›</a:t>
            </a:fld>
            <a:endParaRPr kumimoji="1" lang="ja-JP" altLang="en-US"/>
          </a:p>
        </p:txBody>
      </p:sp>
    </p:spTree>
    <p:extLst>
      <p:ext uri="{BB962C8B-B14F-4D97-AF65-F5344CB8AC3E}">
        <p14:creationId xmlns:p14="http://schemas.microsoft.com/office/powerpoint/2010/main" val="13474218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319658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346252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2038600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05391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4207414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951344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416932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361317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021791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293841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6945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569023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図 57"/>
          <p:cNvPicPr>
            <a:picLocks noChangeAspect="1"/>
          </p:cNvPicPr>
          <p:nvPr/>
        </p:nvPicPr>
        <p:blipFill>
          <a:blip r:embed="rId2"/>
          <a:stretch>
            <a:fillRect/>
          </a:stretch>
        </p:blipFill>
        <p:spPr>
          <a:xfrm>
            <a:off x="1312185" y="2582915"/>
            <a:ext cx="654216" cy="787824"/>
          </a:xfrm>
          <a:prstGeom prst="rect">
            <a:avLst/>
          </a:prstGeom>
        </p:spPr>
      </p:pic>
      <p:pic>
        <p:nvPicPr>
          <p:cNvPr id="57" name="図 56"/>
          <p:cNvPicPr>
            <a:picLocks noChangeAspect="1"/>
          </p:cNvPicPr>
          <p:nvPr/>
        </p:nvPicPr>
        <p:blipFill>
          <a:blip r:embed="rId3"/>
          <a:stretch>
            <a:fillRect/>
          </a:stretch>
        </p:blipFill>
        <p:spPr>
          <a:xfrm>
            <a:off x="2147648" y="2554800"/>
            <a:ext cx="691212" cy="983056"/>
          </a:xfrm>
          <a:prstGeom prst="rect">
            <a:avLst/>
          </a:prstGeom>
        </p:spPr>
      </p:pic>
      <p:pic>
        <p:nvPicPr>
          <p:cNvPr id="52" name="図 51"/>
          <p:cNvPicPr>
            <a:picLocks noChangeAspect="1"/>
          </p:cNvPicPr>
          <p:nvPr/>
        </p:nvPicPr>
        <p:blipFill>
          <a:blip r:embed="rId4"/>
          <a:stretch>
            <a:fillRect/>
          </a:stretch>
        </p:blipFill>
        <p:spPr>
          <a:xfrm>
            <a:off x="2123435" y="1343646"/>
            <a:ext cx="717377" cy="964501"/>
          </a:xfrm>
          <a:prstGeom prst="rect">
            <a:avLst/>
          </a:prstGeom>
          <a:ln w="63500">
            <a:noFill/>
          </a:ln>
        </p:spPr>
      </p:pic>
      <p:pic>
        <p:nvPicPr>
          <p:cNvPr id="53" name="図 52"/>
          <p:cNvPicPr>
            <a:picLocks noChangeAspect="1"/>
          </p:cNvPicPr>
          <p:nvPr/>
        </p:nvPicPr>
        <p:blipFill>
          <a:blip r:embed="rId5"/>
          <a:stretch>
            <a:fillRect/>
          </a:stretch>
        </p:blipFill>
        <p:spPr>
          <a:xfrm>
            <a:off x="1339244" y="1358442"/>
            <a:ext cx="673789" cy="947259"/>
          </a:xfrm>
          <a:prstGeom prst="rect">
            <a:avLst/>
          </a:prstGeom>
          <a:ln w="63500">
            <a:noFill/>
          </a:ln>
        </p:spPr>
      </p:pic>
      <p:pic>
        <p:nvPicPr>
          <p:cNvPr id="10" name="図 9"/>
          <p:cNvPicPr>
            <a:picLocks noChangeAspect="1"/>
          </p:cNvPicPr>
          <p:nvPr/>
        </p:nvPicPr>
        <p:blipFill>
          <a:blip r:embed="rId6"/>
          <a:stretch>
            <a:fillRect/>
          </a:stretch>
        </p:blipFill>
        <p:spPr>
          <a:xfrm>
            <a:off x="1215531" y="4711100"/>
            <a:ext cx="820590" cy="1012885"/>
          </a:xfrm>
          <a:prstGeom prst="rect">
            <a:avLst/>
          </a:prstGeom>
        </p:spPr>
      </p:pic>
      <p:sp>
        <p:nvSpPr>
          <p:cNvPr id="23" name="正方形/長方形 22"/>
          <p:cNvSpPr/>
          <p:nvPr/>
        </p:nvSpPr>
        <p:spPr>
          <a:xfrm>
            <a:off x="-38495" y="3912628"/>
            <a:ext cx="1116011" cy="369332"/>
          </a:xfrm>
          <a:prstGeom prst="rect">
            <a:avLst/>
          </a:prstGeom>
        </p:spPr>
        <p:txBody>
          <a:bodyPr wrap="none">
            <a:spAutoFit/>
          </a:bodyPr>
          <a:lstStyle/>
          <a:p>
            <a:r>
              <a:rPr lang="en-US" altLang="ja-JP" b="1" dirty="0" smtClean="0"/>
              <a:t>’18 spring</a:t>
            </a:r>
            <a:endParaRPr lang="ja-JP" altLang="en-US" dirty="0"/>
          </a:p>
        </p:txBody>
      </p:sp>
      <p:sp>
        <p:nvSpPr>
          <p:cNvPr id="24" name="正方形/長方形 23"/>
          <p:cNvSpPr/>
          <p:nvPr/>
        </p:nvSpPr>
        <p:spPr>
          <a:xfrm>
            <a:off x="0" y="4755313"/>
            <a:ext cx="1423363" cy="923330"/>
          </a:xfrm>
          <a:prstGeom prst="rect">
            <a:avLst/>
          </a:prstGeom>
        </p:spPr>
        <p:txBody>
          <a:bodyPr wrap="square">
            <a:spAutoFit/>
          </a:bodyPr>
          <a:lstStyle/>
          <a:p>
            <a:r>
              <a:rPr lang="en-US" altLang="ja-JP" b="1" dirty="0" smtClean="0"/>
              <a:t>’17 </a:t>
            </a:r>
            <a:r>
              <a:rPr lang="en-US" altLang="ja-JP" b="1" dirty="0"/>
              <a:t>spring</a:t>
            </a:r>
            <a:endParaRPr lang="ja-JP" altLang="en-US" dirty="0"/>
          </a:p>
          <a:p>
            <a:pPr algn="ctr"/>
            <a:r>
              <a:rPr lang="en-US" altLang="ja-JP" b="1" dirty="0" smtClean="0"/>
              <a:t>Old department</a:t>
            </a:r>
            <a:endParaRPr lang="ja-JP" altLang="en-US" dirty="0"/>
          </a:p>
        </p:txBody>
      </p:sp>
      <p:sp>
        <p:nvSpPr>
          <p:cNvPr id="25" name="正方形/長方形 24"/>
          <p:cNvSpPr/>
          <p:nvPr/>
        </p:nvSpPr>
        <p:spPr>
          <a:xfrm>
            <a:off x="-61725" y="6171029"/>
            <a:ext cx="1116011" cy="369332"/>
          </a:xfrm>
          <a:prstGeom prst="rect">
            <a:avLst/>
          </a:prstGeom>
        </p:spPr>
        <p:txBody>
          <a:bodyPr wrap="none">
            <a:spAutoFit/>
          </a:bodyPr>
          <a:lstStyle/>
          <a:p>
            <a:r>
              <a:rPr lang="en-US" altLang="ja-JP" b="1" dirty="0" smtClean="0"/>
              <a:t>’16 </a:t>
            </a:r>
            <a:r>
              <a:rPr lang="en-US" altLang="ja-JP" b="1" dirty="0"/>
              <a:t>spring</a:t>
            </a:r>
            <a:endParaRPr lang="ja-JP" altLang="en-US" dirty="0"/>
          </a:p>
        </p:txBody>
      </p:sp>
      <p:sp>
        <p:nvSpPr>
          <p:cNvPr id="26" name="正方形/長方形 25"/>
          <p:cNvSpPr/>
          <p:nvPr/>
        </p:nvSpPr>
        <p:spPr>
          <a:xfrm>
            <a:off x="2840116" y="4210353"/>
            <a:ext cx="6303884" cy="523220"/>
          </a:xfrm>
          <a:prstGeom prst="rect">
            <a:avLst/>
          </a:prstGeom>
        </p:spPr>
        <p:txBody>
          <a:bodyPr wrap="square">
            <a:spAutoFit/>
          </a:bodyPr>
          <a:lstStyle/>
          <a:p>
            <a:r>
              <a:rPr lang="en-US" altLang="ja-JP" sz="1400" b="1" dirty="0" err="1" smtClean="0"/>
              <a:t>Hiroto</a:t>
            </a:r>
            <a:r>
              <a:rPr lang="en-US" altLang="ja-JP" sz="1400" b="1" dirty="0" smtClean="0"/>
              <a:t> </a:t>
            </a:r>
            <a:r>
              <a:rPr lang="en-US" altLang="ja-JP" sz="1400" b="1" dirty="0" err="1" smtClean="0"/>
              <a:t>Takaki</a:t>
            </a:r>
            <a:r>
              <a:rPr lang="ja-JP" altLang="en-US" sz="1400" b="1" dirty="0" smtClean="0"/>
              <a:t>（</a:t>
            </a:r>
            <a:r>
              <a:rPr lang="en-US" altLang="ja-JP" sz="1400" b="1" dirty="0" smtClean="0"/>
              <a:t>EC</a:t>
            </a:r>
            <a:r>
              <a:rPr lang="ja-JP" altLang="en-US" sz="1400" b="1" dirty="0" smtClean="0"/>
              <a:t>；</a:t>
            </a:r>
            <a:r>
              <a:rPr lang="en-US" altLang="ja-JP" sz="1400" b="1" dirty="0" smtClean="0"/>
              <a:t>Pacific consultants</a:t>
            </a:r>
            <a:r>
              <a:rPr lang="ja-JP" altLang="en-US" sz="1400" b="1" dirty="0" smtClean="0"/>
              <a:t>） </a:t>
            </a:r>
            <a:r>
              <a:rPr lang="en-US" altLang="ja-JP" sz="1400" b="1" dirty="0">
                <a:solidFill>
                  <a:srgbClr val="0070C0"/>
                </a:solidFill>
              </a:rPr>
              <a:t>“</a:t>
            </a:r>
            <a:r>
              <a:rPr lang="en-GB" altLang="ja-JP" sz="1400" b="1" dirty="0">
                <a:solidFill>
                  <a:srgbClr val="0070C0"/>
                </a:solidFill>
              </a:rPr>
              <a:t>Study on a model to Cost of Electricity for biomass including learning effect to evaluate </a:t>
            </a:r>
            <a:r>
              <a:rPr lang="en-GB" altLang="ja-JP" sz="1400" b="1" dirty="0" smtClean="0">
                <a:solidFill>
                  <a:srgbClr val="0070C0"/>
                </a:solidFill>
              </a:rPr>
              <a:t>Feed-in-</a:t>
            </a:r>
            <a:r>
              <a:rPr lang="en-GB" altLang="ja-JP" sz="1400" b="1" dirty="0" err="1" smtClean="0">
                <a:solidFill>
                  <a:srgbClr val="0070C0"/>
                </a:solidFill>
              </a:rPr>
              <a:t>Tarif</a:t>
            </a:r>
            <a:r>
              <a:rPr lang="en-GB" altLang="ja-JP" sz="1400" b="1" dirty="0" smtClean="0">
                <a:solidFill>
                  <a:srgbClr val="0070C0"/>
                </a:solidFill>
              </a:rPr>
              <a:t> price”</a:t>
            </a:r>
            <a:endParaRPr lang="ja-JP" altLang="en-US" sz="1400" b="1" dirty="0"/>
          </a:p>
        </p:txBody>
      </p:sp>
      <p:sp>
        <p:nvSpPr>
          <p:cNvPr id="27" name="正方形/長方形 26"/>
          <p:cNvSpPr/>
          <p:nvPr/>
        </p:nvSpPr>
        <p:spPr>
          <a:xfrm>
            <a:off x="2840116" y="3593674"/>
            <a:ext cx="6303883" cy="738664"/>
          </a:xfrm>
          <a:prstGeom prst="rect">
            <a:avLst/>
          </a:prstGeom>
        </p:spPr>
        <p:txBody>
          <a:bodyPr wrap="square">
            <a:spAutoFit/>
          </a:bodyPr>
          <a:lstStyle/>
          <a:p>
            <a:r>
              <a:rPr lang="en-US" altLang="ja-JP" sz="1400" b="1" dirty="0" err="1" smtClean="0">
                <a:solidFill>
                  <a:srgbClr val="FF0000"/>
                </a:solidFill>
              </a:rPr>
              <a:t>Shiori</a:t>
            </a:r>
            <a:r>
              <a:rPr lang="en-US" altLang="ja-JP" sz="1400" b="1" dirty="0" smtClean="0">
                <a:solidFill>
                  <a:srgbClr val="FF0000"/>
                </a:solidFill>
              </a:rPr>
              <a:t> Tanaka</a:t>
            </a:r>
            <a:r>
              <a:rPr lang="ja-JP" altLang="en-US" sz="1400" b="1" dirty="0" smtClean="0">
                <a:solidFill>
                  <a:srgbClr val="FF0000"/>
                </a:solidFill>
              </a:rPr>
              <a:t>（</a:t>
            </a:r>
            <a:r>
              <a:rPr lang="en-US" altLang="ja-JP" sz="1400" b="1" dirty="0" smtClean="0">
                <a:solidFill>
                  <a:srgbClr val="FF0000"/>
                </a:solidFill>
              </a:rPr>
              <a:t>GEDES; Accenture</a:t>
            </a:r>
            <a:r>
              <a:rPr lang="ja-JP" altLang="en-US" sz="1400" b="1" dirty="0" smtClean="0">
                <a:solidFill>
                  <a:srgbClr val="0070C0"/>
                </a:solidFill>
              </a:rPr>
              <a:t>） </a:t>
            </a:r>
            <a:r>
              <a:rPr lang="en-US" altLang="ja-JP" sz="1400" b="1" dirty="0">
                <a:solidFill>
                  <a:srgbClr val="0070C0"/>
                </a:solidFill>
              </a:rPr>
              <a:t>“</a:t>
            </a:r>
            <a:r>
              <a:rPr lang="en-GB" altLang="ja-JP" sz="1400" b="1" dirty="0">
                <a:solidFill>
                  <a:srgbClr val="0070C0"/>
                </a:solidFill>
              </a:rPr>
              <a:t>A field survey of relationship between subjective well-being and social capital in 4 European countries and 3 Asian countries”</a:t>
            </a:r>
            <a:endParaRPr lang="en-US" altLang="ja-JP" sz="1400" b="1" dirty="0">
              <a:solidFill>
                <a:srgbClr val="0070C0"/>
              </a:solidFill>
            </a:endParaRPr>
          </a:p>
        </p:txBody>
      </p:sp>
      <p:sp>
        <p:nvSpPr>
          <p:cNvPr id="3" name="正方形/長方形 2"/>
          <p:cNvSpPr/>
          <p:nvPr/>
        </p:nvSpPr>
        <p:spPr>
          <a:xfrm>
            <a:off x="2792125" y="6303776"/>
            <a:ext cx="6466174" cy="523220"/>
          </a:xfrm>
          <a:prstGeom prst="rect">
            <a:avLst/>
          </a:prstGeom>
        </p:spPr>
        <p:txBody>
          <a:bodyPr wrap="square">
            <a:spAutoFit/>
          </a:bodyPr>
          <a:lstStyle/>
          <a:p>
            <a:r>
              <a:rPr lang="en-US" altLang="ja-JP" sz="1400" b="1" dirty="0" err="1" smtClean="0">
                <a:latin typeface="+mn-ea"/>
              </a:rPr>
              <a:t>Shuku</a:t>
            </a:r>
            <a:r>
              <a:rPr lang="en-US" altLang="ja-JP" sz="1400" b="1" dirty="0" smtClean="0">
                <a:latin typeface="+mn-ea"/>
              </a:rPr>
              <a:t> </a:t>
            </a:r>
            <a:r>
              <a:rPr lang="en-US" altLang="ja-JP" sz="1400" b="1" dirty="0" err="1" smtClean="0">
                <a:latin typeface="+mn-ea"/>
              </a:rPr>
              <a:t>Etsu</a:t>
            </a:r>
            <a:r>
              <a:rPr lang="ja-JP" altLang="en-US" sz="1400" b="1" dirty="0" smtClean="0">
                <a:latin typeface="+mn-ea"/>
              </a:rPr>
              <a:t>（</a:t>
            </a:r>
            <a:r>
              <a:rPr lang="en-US" altLang="ja-JP" sz="1400" b="1" dirty="0" err="1" smtClean="0">
                <a:latin typeface="+mn-ea"/>
              </a:rPr>
              <a:t>Seison</a:t>
            </a:r>
            <a:r>
              <a:rPr lang="en-US" altLang="ja-JP" sz="1400" b="1" dirty="0" smtClean="0">
                <a:latin typeface="+mn-ea"/>
              </a:rPr>
              <a:t> automobile insurance</a:t>
            </a:r>
            <a:r>
              <a:rPr lang="ja-JP" altLang="en-US" sz="1400" b="1" dirty="0" smtClean="0">
                <a:latin typeface="+mn-ea"/>
              </a:rPr>
              <a:t>；</a:t>
            </a:r>
            <a:r>
              <a:rPr lang="en-US" altLang="ja-JP" sz="1400" b="1" dirty="0" smtClean="0">
                <a:latin typeface="+mn-ea"/>
              </a:rPr>
              <a:t>China</a:t>
            </a:r>
            <a:r>
              <a:rPr lang="ja-JP" altLang="en-US" sz="1400" b="1" dirty="0" smtClean="0">
                <a:latin typeface="+mn-ea"/>
              </a:rPr>
              <a:t>）</a:t>
            </a:r>
            <a:r>
              <a:rPr lang="ja-JP" altLang="en-US" sz="1400" b="1" dirty="0">
                <a:latin typeface="+mn-ea"/>
              </a:rPr>
              <a:t>： </a:t>
            </a:r>
            <a:r>
              <a:rPr lang="en-US" altLang="ja-JP" sz="1400" b="1" dirty="0">
                <a:solidFill>
                  <a:srgbClr val="0070C0"/>
                </a:solidFill>
                <a:latin typeface="+mn-ea"/>
              </a:rPr>
              <a:t>“</a:t>
            </a:r>
            <a:r>
              <a:rPr lang="en-GB" sz="1400" b="1" dirty="0">
                <a:solidFill>
                  <a:srgbClr val="0070C0"/>
                </a:solidFill>
              </a:rPr>
              <a:t>Research on Diffusion of NGV in Japan and Other Nations by Bass Model”</a:t>
            </a:r>
            <a:r>
              <a:rPr lang="ja-JP" altLang="en-US" sz="1400" b="1" dirty="0">
                <a:solidFill>
                  <a:srgbClr val="0070C0"/>
                </a:solidFill>
              </a:rPr>
              <a:t> </a:t>
            </a:r>
            <a:endParaRPr lang="en-US" altLang="ja-JP" sz="1400" b="1" dirty="0">
              <a:solidFill>
                <a:srgbClr val="0070C0"/>
              </a:solidFill>
            </a:endParaRPr>
          </a:p>
        </p:txBody>
      </p:sp>
      <p:pic>
        <p:nvPicPr>
          <p:cNvPr id="28" name="図 27"/>
          <p:cNvPicPr/>
          <p:nvPr/>
        </p:nvPicPr>
        <p:blipFill>
          <a:blip r:embed="rId7">
            <a:extLst>
              <a:ext uri="{28A0092B-C50C-407E-A947-70E740481C1C}">
                <a14:useLocalDpi xmlns:a14="http://schemas.microsoft.com/office/drawing/2010/main" val="0"/>
              </a:ext>
            </a:extLst>
          </a:blip>
          <a:stretch>
            <a:fillRect/>
          </a:stretch>
        </p:blipFill>
        <p:spPr>
          <a:xfrm>
            <a:off x="1213127" y="5834807"/>
            <a:ext cx="764442" cy="930692"/>
          </a:xfrm>
          <a:prstGeom prst="rect">
            <a:avLst/>
          </a:prstGeom>
        </p:spPr>
      </p:pic>
      <p:pic>
        <p:nvPicPr>
          <p:cNvPr id="29" name="図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5464" y="5822739"/>
            <a:ext cx="716661" cy="968121"/>
          </a:xfrm>
          <a:prstGeom prst="rect">
            <a:avLst/>
          </a:prstGeom>
        </p:spPr>
      </p:pic>
      <p:sp>
        <p:nvSpPr>
          <p:cNvPr id="8" name="正方形/長方形 7"/>
          <p:cNvSpPr/>
          <p:nvPr/>
        </p:nvSpPr>
        <p:spPr>
          <a:xfrm>
            <a:off x="2792125" y="5833549"/>
            <a:ext cx="6317940" cy="523220"/>
          </a:xfrm>
          <a:prstGeom prst="rect">
            <a:avLst/>
          </a:prstGeom>
        </p:spPr>
        <p:txBody>
          <a:bodyPr wrap="square">
            <a:spAutoFit/>
          </a:bodyPr>
          <a:lstStyle/>
          <a:p>
            <a:r>
              <a:rPr lang="en-US" altLang="ja-JP" sz="1400" b="1" dirty="0" err="1" smtClean="0">
                <a:latin typeface="+mn-ea"/>
              </a:rPr>
              <a:t>Moritaka</a:t>
            </a:r>
            <a:r>
              <a:rPr lang="en-US" altLang="ja-JP" sz="1400" b="1" dirty="0" smtClean="0">
                <a:latin typeface="+mn-ea"/>
              </a:rPr>
              <a:t> Maeda</a:t>
            </a:r>
            <a:r>
              <a:rPr lang="ja-JP" altLang="en-US" sz="1400" b="1" dirty="0" smtClean="0">
                <a:latin typeface="+mn-ea"/>
              </a:rPr>
              <a:t>（</a:t>
            </a:r>
            <a:r>
              <a:rPr lang="en-US" altLang="ja-JP" sz="1400" b="1" dirty="0">
                <a:latin typeface="+mn-ea"/>
              </a:rPr>
              <a:t>JXTG</a:t>
            </a:r>
            <a:r>
              <a:rPr lang="ja-JP" altLang="en-US" sz="1400" b="1" dirty="0">
                <a:latin typeface="+mn-ea"/>
              </a:rPr>
              <a:t>）： </a:t>
            </a:r>
            <a:r>
              <a:rPr lang="en-US" altLang="ja-JP" sz="1400" b="1" dirty="0">
                <a:solidFill>
                  <a:srgbClr val="0070C0"/>
                </a:solidFill>
              </a:rPr>
              <a:t>“</a:t>
            </a:r>
            <a:r>
              <a:rPr lang="en-US" altLang="ja-JP" sz="1400" b="1" dirty="0">
                <a:solidFill>
                  <a:srgbClr val="0070C0"/>
                </a:solidFill>
                <a:cs typeface="Times New Roman" panose="02020603050405020304" pitchFamily="18" charset="0"/>
              </a:rPr>
              <a:t>Development of global crop supply and demand balance model considering relationship of food market and bioethanol”</a:t>
            </a:r>
            <a:endParaRPr lang="ja-JP" altLang="en-US" sz="1400" b="1" dirty="0">
              <a:solidFill>
                <a:srgbClr val="0070C0"/>
              </a:solidFill>
            </a:endParaRPr>
          </a:p>
        </p:txBody>
      </p:sp>
      <p:pic>
        <p:nvPicPr>
          <p:cNvPr id="30" name="図 29"/>
          <p:cNvPicPr>
            <a:picLocks noChangeAspect="1"/>
          </p:cNvPicPr>
          <p:nvPr/>
        </p:nvPicPr>
        <p:blipFill>
          <a:blip r:embed="rId9"/>
          <a:stretch>
            <a:fillRect/>
          </a:stretch>
        </p:blipFill>
        <p:spPr>
          <a:xfrm>
            <a:off x="1287919" y="3675332"/>
            <a:ext cx="686168" cy="885378"/>
          </a:xfrm>
          <a:prstGeom prst="rect">
            <a:avLst/>
          </a:prstGeom>
        </p:spPr>
      </p:pic>
      <p:pic>
        <p:nvPicPr>
          <p:cNvPr id="31" name="図 30"/>
          <p:cNvPicPr>
            <a:picLocks noChangeAspect="1"/>
          </p:cNvPicPr>
          <p:nvPr/>
        </p:nvPicPr>
        <p:blipFill>
          <a:blip r:embed="rId10"/>
          <a:stretch>
            <a:fillRect/>
          </a:stretch>
        </p:blipFill>
        <p:spPr>
          <a:xfrm>
            <a:off x="2121528" y="3627625"/>
            <a:ext cx="754560" cy="929725"/>
          </a:xfrm>
          <a:prstGeom prst="rect">
            <a:avLst/>
          </a:prstGeom>
        </p:spPr>
      </p:pic>
      <p:pic>
        <p:nvPicPr>
          <p:cNvPr id="32" name="図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62523" y="4725731"/>
            <a:ext cx="841144" cy="945488"/>
          </a:xfrm>
          <a:prstGeom prst="rect">
            <a:avLst/>
          </a:prstGeom>
          <a:noFill/>
          <a:ln w="63500">
            <a:noFill/>
            <a:miter lim="800000"/>
            <a:headEnd/>
            <a:tailEnd/>
          </a:ln>
          <a:extLst>
            <a:ext uri="{909E8E84-426E-40DD-AFC4-6F175D3DCCD1}">
              <a14:hiddenFill xmlns:a14="http://schemas.microsoft.com/office/drawing/2010/main">
                <a:solidFill>
                  <a:srgbClr val="FFFFFF"/>
                </a:solidFill>
              </a14:hiddenFill>
            </a:ext>
          </a:extLst>
        </p:spPr>
      </p:pic>
      <p:sp>
        <p:nvSpPr>
          <p:cNvPr id="33" name="正方形/長方形 32"/>
          <p:cNvSpPr/>
          <p:nvPr/>
        </p:nvSpPr>
        <p:spPr>
          <a:xfrm>
            <a:off x="2888543" y="17543"/>
            <a:ext cx="6273337" cy="523220"/>
          </a:xfrm>
          <a:prstGeom prst="rect">
            <a:avLst/>
          </a:prstGeom>
        </p:spPr>
        <p:txBody>
          <a:bodyPr wrap="square">
            <a:spAutoFit/>
          </a:bodyPr>
          <a:lstStyle/>
          <a:p>
            <a:r>
              <a:rPr lang="en-US" altLang="ja-JP" sz="1400" b="1" dirty="0"/>
              <a:t>Muhammad HUDA</a:t>
            </a:r>
            <a:r>
              <a:rPr lang="ja-JP" altLang="en-US" sz="1400" b="1" dirty="0" smtClean="0"/>
              <a:t>（</a:t>
            </a:r>
            <a:r>
              <a:rPr lang="en-US" altLang="ja-JP" sz="1400" b="1" dirty="0" smtClean="0"/>
              <a:t>EC</a:t>
            </a:r>
            <a:r>
              <a:rPr lang="ja-JP" altLang="en-US" sz="1400" b="1" dirty="0" smtClean="0"/>
              <a:t>；</a:t>
            </a:r>
            <a:r>
              <a:rPr lang="en-US" altLang="ja-JP" sz="1400" b="1" dirty="0" smtClean="0"/>
              <a:t>PLN</a:t>
            </a:r>
            <a:r>
              <a:rPr lang="ja-JP" altLang="en-US" sz="1400" b="1" dirty="0" smtClean="0"/>
              <a:t>） </a:t>
            </a:r>
            <a:r>
              <a:rPr lang="en-US" altLang="ja-JP" sz="1400" b="1" dirty="0">
                <a:solidFill>
                  <a:srgbClr val="0070C0"/>
                </a:solidFill>
              </a:rPr>
              <a:t>“Techno-Economic Analysis of Vehicle-to-Grid (V2G) Integration as Distributed Energy Resources in Indonesia Power System”</a:t>
            </a:r>
          </a:p>
        </p:txBody>
      </p:sp>
      <p:sp>
        <p:nvSpPr>
          <p:cNvPr id="34" name="正方形/長方形 33"/>
          <p:cNvSpPr/>
          <p:nvPr/>
        </p:nvSpPr>
        <p:spPr>
          <a:xfrm>
            <a:off x="2792125" y="1186588"/>
            <a:ext cx="6366356" cy="738664"/>
          </a:xfrm>
          <a:prstGeom prst="rect">
            <a:avLst/>
          </a:prstGeom>
        </p:spPr>
        <p:txBody>
          <a:bodyPr wrap="square">
            <a:spAutoFit/>
          </a:bodyPr>
          <a:lstStyle/>
          <a:p>
            <a:r>
              <a:rPr lang="en-US" altLang="ja-JP" sz="1400" b="1" dirty="0" smtClean="0">
                <a:solidFill>
                  <a:srgbClr val="FF0000"/>
                </a:solidFill>
              </a:rPr>
              <a:t>Moe Chen</a:t>
            </a:r>
            <a:r>
              <a:rPr lang="ja-JP" altLang="en-US" sz="1400" b="1" dirty="0" smtClean="0">
                <a:solidFill>
                  <a:srgbClr val="FF0000"/>
                </a:solidFill>
              </a:rPr>
              <a:t>（</a:t>
            </a:r>
            <a:r>
              <a:rPr lang="en-US" altLang="ja-JP" sz="1400" b="1" dirty="0" smtClean="0">
                <a:solidFill>
                  <a:srgbClr val="FF0000"/>
                </a:solidFill>
              </a:rPr>
              <a:t>EC</a:t>
            </a:r>
            <a:r>
              <a:rPr lang="ja-JP" altLang="en-US" sz="1400" b="1" dirty="0" smtClean="0">
                <a:solidFill>
                  <a:srgbClr val="FF0000"/>
                </a:solidFill>
              </a:rPr>
              <a:t>； </a:t>
            </a:r>
            <a:r>
              <a:rPr lang="en-US" altLang="ja-JP" sz="1400" b="1" dirty="0" smtClean="0">
                <a:solidFill>
                  <a:srgbClr val="FF0000"/>
                </a:solidFill>
              </a:rPr>
              <a:t>Toyota China R&amp;D</a:t>
            </a:r>
            <a:r>
              <a:rPr lang="ja-JP" altLang="en-US" sz="1400" b="1" dirty="0" smtClean="0">
                <a:solidFill>
                  <a:srgbClr val="FF0000"/>
                </a:solidFill>
              </a:rPr>
              <a:t> </a:t>
            </a:r>
            <a:r>
              <a:rPr lang="en-US" altLang="ja-JP" sz="1400" b="1" dirty="0" smtClean="0">
                <a:solidFill>
                  <a:srgbClr val="FF0000"/>
                </a:solidFill>
              </a:rPr>
              <a:t>Center; China</a:t>
            </a:r>
            <a:r>
              <a:rPr lang="ja-JP" altLang="en-US" sz="1400" b="1" dirty="0" smtClean="0">
                <a:solidFill>
                  <a:srgbClr val="FF0000"/>
                </a:solidFill>
              </a:rPr>
              <a:t>）</a:t>
            </a:r>
            <a:r>
              <a:rPr lang="ja-JP" altLang="en-US" sz="1400" b="1" dirty="0">
                <a:solidFill>
                  <a:srgbClr val="FF0000"/>
                </a:solidFill>
              </a:rPr>
              <a:t>　</a:t>
            </a:r>
            <a:endParaRPr lang="en-US" altLang="ja-JP" sz="1400" b="1" dirty="0">
              <a:solidFill>
                <a:srgbClr val="FF0000"/>
              </a:solidFill>
            </a:endParaRPr>
          </a:p>
          <a:p>
            <a:r>
              <a:rPr lang="en-US" altLang="ja-JP" sz="1400" b="1" dirty="0">
                <a:solidFill>
                  <a:srgbClr val="0070C0"/>
                </a:solidFill>
              </a:rPr>
              <a:t>“</a:t>
            </a:r>
            <a:r>
              <a:rPr lang="en-US" altLang="ja-JP" sz="1400" b="1" dirty="0" smtClean="0">
                <a:solidFill>
                  <a:srgbClr val="0070C0"/>
                </a:solidFill>
              </a:rPr>
              <a:t>Techno-economic analysis </a:t>
            </a:r>
            <a:r>
              <a:rPr lang="en-US" altLang="ja-JP" sz="1400" b="1" dirty="0">
                <a:solidFill>
                  <a:srgbClr val="0070C0"/>
                </a:solidFill>
              </a:rPr>
              <a:t>on hydrogen energy views from macroscope and microscope”</a:t>
            </a:r>
          </a:p>
        </p:txBody>
      </p:sp>
      <p:sp>
        <p:nvSpPr>
          <p:cNvPr id="37" name="正方形/長方形 36"/>
          <p:cNvSpPr/>
          <p:nvPr/>
        </p:nvSpPr>
        <p:spPr>
          <a:xfrm>
            <a:off x="2838859" y="4719102"/>
            <a:ext cx="6271205" cy="523220"/>
          </a:xfrm>
          <a:prstGeom prst="rect">
            <a:avLst/>
          </a:prstGeom>
        </p:spPr>
        <p:txBody>
          <a:bodyPr wrap="square">
            <a:spAutoFit/>
          </a:bodyPr>
          <a:lstStyle/>
          <a:p>
            <a:r>
              <a:rPr lang="en-US" altLang="ja-JP" sz="1400" b="1" dirty="0" smtClean="0">
                <a:latin typeface="+mn-ea"/>
              </a:rPr>
              <a:t>Masato Suzuki</a:t>
            </a:r>
            <a:r>
              <a:rPr lang="ja-JP" altLang="en-US" sz="1400" b="1" dirty="0" smtClean="0">
                <a:latin typeface="+mn-ea"/>
              </a:rPr>
              <a:t>（</a:t>
            </a:r>
            <a:r>
              <a:rPr lang="en-US" altLang="ja-JP" sz="1400" b="1" dirty="0" smtClean="0">
                <a:latin typeface="+mn-ea"/>
              </a:rPr>
              <a:t>Tokyo Metropolitan </a:t>
            </a:r>
            <a:r>
              <a:rPr lang="en-US" altLang="ja-JP" sz="1400" b="1" dirty="0" err="1" smtClean="0">
                <a:latin typeface="+mn-ea"/>
              </a:rPr>
              <a:t>Govenment</a:t>
            </a:r>
            <a:r>
              <a:rPr lang="ja-JP" altLang="en-US" sz="1400" b="1" dirty="0" smtClean="0">
                <a:latin typeface="+mn-ea"/>
              </a:rPr>
              <a:t>）</a:t>
            </a:r>
            <a:r>
              <a:rPr lang="ja-JP" altLang="en-US" sz="1400" b="1" dirty="0">
                <a:latin typeface="+mn-ea"/>
              </a:rPr>
              <a:t>：</a:t>
            </a:r>
            <a:r>
              <a:rPr lang="en-US" altLang="ja-JP" sz="1400" b="1" dirty="0">
                <a:solidFill>
                  <a:srgbClr val="0070C0"/>
                </a:solidFill>
              </a:rPr>
              <a:t>”Quantitative analysis between economic circulation and environmental burden in Japanese local area”</a:t>
            </a:r>
            <a:endParaRPr lang="ja-JP" altLang="en-US" sz="1400" b="1" dirty="0">
              <a:solidFill>
                <a:srgbClr val="0070C0"/>
              </a:solidFill>
            </a:endParaRPr>
          </a:p>
        </p:txBody>
      </p:sp>
      <p:sp>
        <p:nvSpPr>
          <p:cNvPr id="38" name="正方形/長方形 37"/>
          <p:cNvSpPr/>
          <p:nvPr/>
        </p:nvSpPr>
        <p:spPr>
          <a:xfrm>
            <a:off x="2843472" y="5190181"/>
            <a:ext cx="6264207" cy="738664"/>
          </a:xfrm>
          <a:prstGeom prst="rect">
            <a:avLst/>
          </a:prstGeom>
        </p:spPr>
        <p:txBody>
          <a:bodyPr wrap="square">
            <a:spAutoFit/>
          </a:bodyPr>
          <a:lstStyle/>
          <a:p>
            <a:r>
              <a:rPr lang="en-US" altLang="ja-JP" sz="1400" b="1" dirty="0" err="1">
                <a:latin typeface="+mn-ea"/>
              </a:rPr>
              <a:t>Arif</a:t>
            </a:r>
            <a:r>
              <a:rPr lang="en-US" altLang="ja-JP" sz="1400" b="1" dirty="0">
                <a:latin typeface="+mn-ea"/>
              </a:rPr>
              <a:t> </a:t>
            </a:r>
            <a:r>
              <a:rPr lang="en-US" altLang="ja-JP" sz="1400" b="1" dirty="0" err="1">
                <a:latin typeface="+mn-ea"/>
              </a:rPr>
              <a:t>Darmawan</a:t>
            </a:r>
            <a:r>
              <a:rPr lang="ja-JP" altLang="en-US" sz="1400" b="1" dirty="0" smtClean="0">
                <a:latin typeface="+mn-ea"/>
              </a:rPr>
              <a:t>（</a:t>
            </a:r>
            <a:r>
              <a:rPr lang="en-US" altLang="ja-JP" sz="1400" b="1" dirty="0" err="1" smtClean="0">
                <a:latin typeface="+mn-ea"/>
              </a:rPr>
              <a:t>Ph.D</a:t>
            </a:r>
            <a:r>
              <a:rPr lang="en-US" altLang="ja-JP" sz="1400" b="1" dirty="0" smtClean="0">
                <a:latin typeface="+mn-ea"/>
              </a:rPr>
              <a:t>; Indonesia</a:t>
            </a:r>
            <a:r>
              <a:rPr lang="ja-JP" altLang="en-US" sz="1400" b="1" dirty="0" smtClean="0">
                <a:latin typeface="+mn-ea"/>
              </a:rPr>
              <a:t>）</a:t>
            </a:r>
            <a:r>
              <a:rPr lang="ja-JP" altLang="en-US" sz="1400" b="1" dirty="0">
                <a:latin typeface="+mn-ea"/>
              </a:rPr>
              <a:t>：</a:t>
            </a:r>
            <a:r>
              <a:rPr lang="en-US" altLang="ja-JP" sz="1400" b="1" dirty="0">
                <a:solidFill>
                  <a:srgbClr val="0070C0"/>
                </a:solidFill>
                <a:latin typeface="+mn-ea"/>
              </a:rPr>
              <a:t>”</a:t>
            </a:r>
            <a:r>
              <a:rPr lang="en-GB" altLang="ja-JP" sz="1400" b="1" dirty="0">
                <a:solidFill>
                  <a:srgbClr val="0070C0"/>
                </a:solidFill>
              </a:rPr>
              <a:t> Analysis of Coal-Cofiring with Hydrothermally-Treated Empty Fruit Bunch and Black Liquor gasification: System Assessment of coal-fired power plants”</a:t>
            </a:r>
            <a:endParaRPr lang="ja-JP" altLang="en-US" sz="1400" b="1" dirty="0">
              <a:solidFill>
                <a:srgbClr val="0070C0"/>
              </a:solidFill>
            </a:endParaRPr>
          </a:p>
        </p:txBody>
      </p:sp>
      <p:sp>
        <p:nvSpPr>
          <p:cNvPr id="41" name="正方形/長方形 40"/>
          <p:cNvSpPr/>
          <p:nvPr/>
        </p:nvSpPr>
        <p:spPr>
          <a:xfrm>
            <a:off x="1085742" y="4412392"/>
            <a:ext cx="1036997" cy="307777"/>
          </a:xfrm>
          <a:prstGeom prst="rect">
            <a:avLst/>
          </a:prstGeom>
          <a:solidFill>
            <a:schemeClr val="bg1"/>
          </a:solidFill>
        </p:spPr>
        <p:txBody>
          <a:bodyPr wrap="square">
            <a:spAutoFit/>
          </a:bodyPr>
          <a:lstStyle/>
          <a:p>
            <a:r>
              <a:rPr lang="en-US" altLang="ja-JP" sz="1400" b="1" dirty="0" err="1" smtClean="0">
                <a:solidFill>
                  <a:srgbClr val="000099"/>
                </a:solidFill>
              </a:rPr>
              <a:t>Appl.Chem</a:t>
            </a:r>
            <a:r>
              <a:rPr lang="en-US" altLang="ja-JP" sz="1400" b="1" dirty="0" smtClean="0">
                <a:solidFill>
                  <a:srgbClr val="000099"/>
                </a:solidFill>
              </a:rPr>
              <a:t>.</a:t>
            </a:r>
            <a:r>
              <a:rPr lang="ja-JP" altLang="en-US" sz="1400" b="1" dirty="0">
                <a:solidFill>
                  <a:srgbClr val="000099"/>
                </a:solidFill>
              </a:rPr>
              <a:t>　</a:t>
            </a:r>
            <a:endParaRPr lang="ja-JP" altLang="en-US" sz="1400" dirty="0"/>
          </a:p>
        </p:txBody>
      </p:sp>
      <p:sp>
        <p:nvSpPr>
          <p:cNvPr id="42" name="正方形/長方形 41"/>
          <p:cNvSpPr/>
          <p:nvPr/>
        </p:nvSpPr>
        <p:spPr>
          <a:xfrm>
            <a:off x="2035608" y="4412392"/>
            <a:ext cx="903076" cy="307777"/>
          </a:xfrm>
          <a:prstGeom prst="rect">
            <a:avLst/>
          </a:prstGeom>
          <a:solidFill>
            <a:schemeClr val="bg1"/>
          </a:solidFill>
        </p:spPr>
        <p:txBody>
          <a:bodyPr wrap="square">
            <a:spAutoFit/>
          </a:bodyPr>
          <a:lstStyle/>
          <a:p>
            <a:r>
              <a:rPr lang="en-US" altLang="ja-JP" sz="1400" b="1" dirty="0" smtClean="0">
                <a:solidFill>
                  <a:srgbClr val="000099"/>
                </a:solidFill>
              </a:rPr>
              <a:t>Physics.</a:t>
            </a:r>
            <a:endParaRPr lang="ja-JP" altLang="en-US" sz="1400" dirty="0"/>
          </a:p>
        </p:txBody>
      </p:sp>
      <p:sp>
        <p:nvSpPr>
          <p:cNvPr id="43" name="正方形/長方形 42"/>
          <p:cNvSpPr/>
          <p:nvPr/>
        </p:nvSpPr>
        <p:spPr>
          <a:xfrm>
            <a:off x="1429793" y="2246491"/>
            <a:ext cx="671676" cy="307777"/>
          </a:xfrm>
          <a:prstGeom prst="rect">
            <a:avLst/>
          </a:prstGeom>
          <a:solidFill>
            <a:schemeClr val="bg1"/>
          </a:solidFill>
        </p:spPr>
        <p:txBody>
          <a:bodyPr wrap="square" anchor="ctr" anchorCtr="1">
            <a:spAutoFit/>
          </a:bodyPr>
          <a:lstStyle/>
          <a:p>
            <a:r>
              <a:rPr lang="en-US" altLang="ja-JP" sz="1400" b="1" dirty="0" smtClean="0">
                <a:solidFill>
                  <a:srgbClr val="000099"/>
                </a:solidFill>
              </a:rPr>
              <a:t>Mech.</a:t>
            </a:r>
            <a:endParaRPr lang="ja-JP" altLang="en-US" sz="1400" dirty="0"/>
          </a:p>
        </p:txBody>
      </p:sp>
      <p:sp>
        <p:nvSpPr>
          <p:cNvPr id="45" name="正方形/長方形 44"/>
          <p:cNvSpPr/>
          <p:nvPr/>
        </p:nvSpPr>
        <p:spPr>
          <a:xfrm>
            <a:off x="2356225" y="2223582"/>
            <a:ext cx="580655" cy="307777"/>
          </a:xfrm>
          <a:prstGeom prst="rect">
            <a:avLst/>
          </a:prstGeom>
          <a:solidFill>
            <a:schemeClr val="bg1"/>
          </a:solidFill>
        </p:spPr>
        <p:txBody>
          <a:bodyPr wrap="square" anchor="ctr" anchorCtr="1">
            <a:spAutoFit/>
          </a:bodyPr>
          <a:lstStyle/>
          <a:p>
            <a:r>
              <a:rPr lang="en-US" altLang="ja-JP" sz="1400" b="1" dirty="0" smtClean="0">
                <a:solidFill>
                  <a:srgbClr val="000099"/>
                </a:solidFill>
              </a:rPr>
              <a:t>E.E.</a:t>
            </a:r>
            <a:endParaRPr lang="ja-JP" altLang="en-US" sz="1400" dirty="0"/>
          </a:p>
        </p:txBody>
      </p:sp>
      <p:sp>
        <p:nvSpPr>
          <p:cNvPr id="47" name="正方形/長方形 46"/>
          <p:cNvSpPr/>
          <p:nvPr/>
        </p:nvSpPr>
        <p:spPr>
          <a:xfrm>
            <a:off x="2020969" y="5601358"/>
            <a:ext cx="1083178" cy="307777"/>
          </a:xfrm>
          <a:prstGeom prst="rect">
            <a:avLst/>
          </a:prstGeom>
          <a:solidFill>
            <a:schemeClr val="bg1"/>
          </a:solidFill>
        </p:spPr>
        <p:txBody>
          <a:bodyPr wrap="square">
            <a:spAutoFit/>
          </a:bodyPr>
          <a:lstStyle/>
          <a:p>
            <a:r>
              <a:rPr lang="en-US" altLang="ja-JP" sz="1400" b="1" dirty="0" err="1" smtClean="0">
                <a:solidFill>
                  <a:srgbClr val="000099"/>
                </a:solidFill>
              </a:rPr>
              <a:t>Appl.Phys</a:t>
            </a:r>
            <a:r>
              <a:rPr lang="en-US" altLang="ja-JP" sz="1400" b="1" dirty="0" smtClean="0">
                <a:solidFill>
                  <a:srgbClr val="000099"/>
                </a:solidFill>
              </a:rPr>
              <a:t>.</a:t>
            </a:r>
            <a:endParaRPr lang="ja-JP" altLang="en-US" sz="1400" dirty="0"/>
          </a:p>
        </p:txBody>
      </p:sp>
      <p:sp>
        <p:nvSpPr>
          <p:cNvPr id="48" name="正方形/長方形 47"/>
          <p:cNvSpPr/>
          <p:nvPr/>
        </p:nvSpPr>
        <p:spPr>
          <a:xfrm>
            <a:off x="1148263" y="5601358"/>
            <a:ext cx="940573" cy="307777"/>
          </a:xfrm>
          <a:prstGeom prst="rect">
            <a:avLst/>
          </a:prstGeom>
          <a:solidFill>
            <a:schemeClr val="bg1"/>
          </a:solidFill>
        </p:spPr>
        <p:txBody>
          <a:bodyPr wrap="square">
            <a:spAutoFit/>
          </a:bodyPr>
          <a:lstStyle/>
          <a:p>
            <a:r>
              <a:rPr lang="en-US" altLang="ja-JP" sz="1400" b="1" dirty="0" err="1" smtClean="0">
                <a:solidFill>
                  <a:srgbClr val="000099"/>
                </a:solidFill>
              </a:rPr>
              <a:t>Env.Econ</a:t>
            </a:r>
            <a:r>
              <a:rPr lang="en-US" altLang="ja-JP" sz="1400" b="1" dirty="0" smtClean="0">
                <a:solidFill>
                  <a:srgbClr val="000099"/>
                </a:solidFill>
              </a:rPr>
              <a:t>.</a:t>
            </a:r>
            <a:r>
              <a:rPr lang="ja-JP" altLang="en-US" sz="1400" b="1" dirty="0">
                <a:solidFill>
                  <a:srgbClr val="000099"/>
                </a:solidFill>
              </a:rPr>
              <a:t>　</a:t>
            </a:r>
            <a:endParaRPr lang="ja-JP" altLang="en-US" sz="1400" dirty="0"/>
          </a:p>
        </p:txBody>
      </p:sp>
      <p:sp>
        <p:nvSpPr>
          <p:cNvPr id="49" name="正方形/長方形 48"/>
          <p:cNvSpPr/>
          <p:nvPr/>
        </p:nvSpPr>
        <p:spPr>
          <a:xfrm>
            <a:off x="1054286" y="6609491"/>
            <a:ext cx="979153" cy="307777"/>
          </a:xfrm>
          <a:prstGeom prst="rect">
            <a:avLst/>
          </a:prstGeom>
          <a:solidFill>
            <a:schemeClr val="bg1"/>
          </a:solidFill>
        </p:spPr>
        <p:txBody>
          <a:bodyPr wrap="square">
            <a:spAutoFit/>
          </a:bodyPr>
          <a:lstStyle/>
          <a:p>
            <a:r>
              <a:rPr lang="en-US" altLang="ja-JP" sz="1400" b="1" dirty="0" smtClean="0">
                <a:solidFill>
                  <a:srgbClr val="000099"/>
                </a:solidFill>
              </a:rPr>
              <a:t>Appl. Stat.</a:t>
            </a:r>
            <a:endParaRPr lang="ja-JP" altLang="en-US" sz="1400" dirty="0"/>
          </a:p>
        </p:txBody>
      </p:sp>
      <p:sp>
        <p:nvSpPr>
          <p:cNvPr id="50" name="正方形/長方形 49"/>
          <p:cNvSpPr/>
          <p:nvPr/>
        </p:nvSpPr>
        <p:spPr>
          <a:xfrm>
            <a:off x="1982068" y="6614529"/>
            <a:ext cx="903076" cy="307777"/>
          </a:xfrm>
          <a:prstGeom prst="rect">
            <a:avLst/>
          </a:prstGeom>
          <a:solidFill>
            <a:schemeClr val="bg1"/>
          </a:solidFill>
        </p:spPr>
        <p:txBody>
          <a:bodyPr wrap="square">
            <a:spAutoFit/>
          </a:bodyPr>
          <a:lstStyle/>
          <a:p>
            <a:r>
              <a:rPr lang="en-US" altLang="ja-JP" sz="1400" b="1" dirty="0" err="1" smtClean="0">
                <a:solidFill>
                  <a:srgbClr val="000099"/>
                </a:solidFill>
              </a:rPr>
              <a:t>Ind.Eng</a:t>
            </a:r>
            <a:r>
              <a:rPr lang="en-US" altLang="ja-JP" sz="1400" b="1" dirty="0" smtClean="0">
                <a:solidFill>
                  <a:srgbClr val="000099"/>
                </a:solidFill>
              </a:rPr>
              <a:t>.</a:t>
            </a:r>
            <a:endParaRPr lang="ja-JP" altLang="en-US" sz="1400" dirty="0"/>
          </a:p>
        </p:txBody>
      </p:sp>
      <p:sp>
        <p:nvSpPr>
          <p:cNvPr id="51" name="正方形/長方形 50"/>
          <p:cNvSpPr/>
          <p:nvPr/>
        </p:nvSpPr>
        <p:spPr>
          <a:xfrm>
            <a:off x="-30269" y="1727626"/>
            <a:ext cx="1116011" cy="369332"/>
          </a:xfrm>
          <a:prstGeom prst="rect">
            <a:avLst/>
          </a:prstGeom>
        </p:spPr>
        <p:txBody>
          <a:bodyPr wrap="none">
            <a:spAutoFit/>
          </a:bodyPr>
          <a:lstStyle/>
          <a:p>
            <a:r>
              <a:rPr lang="en-US" altLang="ja-JP" b="1" dirty="0"/>
              <a:t>’19</a:t>
            </a:r>
            <a:r>
              <a:rPr lang="ja-JP" altLang="en-US" b="1" dirty="0"/>
              <a:t> </a:t>
            </a:r>
            <a:r>
              <a:rPr lang="en-US" altLang="ja-JP" b="1" dirty="0" smtClean="0"/>
              <a:t>spring</a:t>
            </a:r>
            <a:endParaRPr lang="ja-JP" altLang="en-US" dirty="0"/>
          </a:p>
        </p:txBody>
      </p:sp>
      <p:sp>
        <p:nvSpPr>
          <p:cNvPr id="56" name="正方形/長方形 55"/>
          <p:cNvSpPr/>
          <p:nvPr/>
        </p:nvSpPr>
        <p:spPr>
          <a:xfrm>
            <a:off x="-21352" y="2911034"/>
            <a:ext cx="1229824" cy="369332"/>
          </a:xfrm>
          <a:prstGeom prst="rect">
            <a:avLst/>
          </a:prstGeom>
        </p:spPr>
        <p:txBody>
          <a:bodyPr wrap="none">
            <a:spAutoFit/>
          </a:bodyPr>
          <a:lstStyle/>
          <a:p>
            <a:r>
              <a:rPr lang="en-US" altLang="ja-JP" b="1" dirty="0"/>
              <a:t>‘</a:t>
            </a:r>
            <a:r>
              <a:rPr lang="en-US" altLang="ja-JP" b="1" dirty="0" smtClean="0"/>
              <a:t>18autumn</a:t>
            </a:r>
            <a:endParaRPr lang="ja-JP" altLang="en-US" dirty="0"/>
          </a:p>
        </p:txBody>
      </p:sp>
      <p:sp>
        <p:nvSpPr>
          <p:cNvPr id="63" name="正方形/長方形 62"/>
          <p:cNvSpPr/>
          <p:nvPr/>
        </p:nvSpPr>
        <p:spPr>
          <a:xfrm>
            <a:off x="1230298" y="3352315"/>
            <a:ext cx="903076" cy="307777"/>
          </a:xfrm>
          <a:prstGeom prst="rect">
            <a:avLst/>
          </a:prstGeom>
          <a:solidFill>
            <a:schemeClr val="bg1"/>
          </a:solidFill>
        </p:spPr>
        <p:txBody>
          <a:bodyPr wrap="square">
            <a:spAutoFit/>
          </a:bodyPr>
          <a:lstStyle/>
          <a:p>
            <a:r>
              <a:rPr lang="en-US" altLang="ja-JP" sz="1400" b="1" dirty="0" err="1" smtClean="0">
                <a:solidFill>
                  <a:srgbClr val="000099"/>
                </a:solidFill>
              </a:rPr>
              <a:t>Appl.Stat</a:t>
            </a:r>
            <a:r>
              <a:rPr lang="en-US" altLang="ja-JP" sz="1400" b="1" dirty="0" smtClean="0">
                <a:solidFill>
                  <a:srgbClr val="000099"/>
                </a:solidFill>
              </a:rPr>
              <a:t>.</a:t>
            </a:r>
            <a:r>
              <a:rPr lang="ja-JP" altLang="en-US" sz="1400" b="1" dirty="0">
                <a:solidFill>
                  <a:srgbClr val="000099"/>
                </a:solidFill>
              </a:rPr>
              <a:t>　</a:t>
            </a:r>
            <a:endParaRPr lang="ja-JP" altLang="en-US" sz="1400" dirty="0"/>
          </a:p>
        </p:txBody>
      </p:sp>
      <p:sp>
        <p:nvSpPr>
          <p:cNvPr id="64" name="正方形/長方形 63"/>
          <p:cNvSpPr/>
          <p:nvPr/>
        </p:nvSpPr>
        <p:spPr>
          <a:xfrm>
            <a:off x="2099394" y="3366386"/>
            <a:ext cx="903076" cy="307777"/>
          </a:xfrm>
          <a:prstGeom prst="rect">
            <a:avLst/>
          </a:prstGeom>
          <a:solidFill>
            <a:schemeClr val="bg1"/>
          </a:solidFill>
        </p:spPr>
        <p:txBody>
          <a:bodyPr wrap="square">
            <a:spAutoFit/>
          </a:bodyPr>
          <a:lstStyle/>
          <a:p>
            <a:r>
              <a:rPr lang="en-US" altLang="ja-JP" sz="1400" b="1" dirty="0" smtClean="0">
                <a:solidFill>
                  <a:srgbClr val="000099"/>
                </a:solidFill>
              </a:rPr>
              <a:t>GIS</a:t>
            </a:r>
            <a:endParaRPr lang="ja-JP" altLang="en-US" sz="1400" dirty="0"/>
          </a:p>
        </p:txBody>
      </p:sp>
      <p:sp>
        <p:nvSpPr>
          <p:cNvPr id="65" name="正方形/長方形 64"/>
          <p:cNvSpPr/>
          <p:nvPr/>
        </p:nvSpPr>
        <p:spPr>
          <a:xfrm>
            <a:off x="2840115" y="2414294"/>
            <a:ext cx="6303884" cy="738664"/>
          </a:xfrm>
          <a:prstGeom prst="rect">
            <a:avLst/>
          </a:prstGeom>
        </p:spPr>
        <p:txBody>
          <a:bodyPr wrap="square">
            <a:spAutoFit/>
          </a:bodyPr>
          <a:lstStyle/>
          <a:p>
            <a:r>
              <a:rPr lang="en-US" altLang="ja-JP" sz="1400" b="1" dirty="0" err="1"/>
              <a:t>Nadimi</a:t>
            </a:r>
            <a:r>
              <a:rPr lang="en-US" altLang="ja-JP" sz="1400" b="1" dirty="0"/>
              <a:t> Reza</a:t>
            </a:r>
            <a:r>
              <a:rPr lang="ja-JP" altLang="en-US" sz="1400" b="1" dirty="0" smtClean="0"/>
              <a:t>（</a:t>
            </a:r>
            <a:r>
              <a:rPr lang="en-US" altLang="ja-JP" sz="1400" b="1" dirty="0" smtClean="0"/>
              <a:t>GEDES</a:t>
            </a:r>
            <a:r>
              <a:rPr lang="ja-JP" altLang="en-US" sz="1400" b="1" dirty="0" smtClean="0"/>
              <a:t>；</a:t>
            </a:r>
            <a:r>
              <a:rPr lang="ja-JP" altLang="en-US" sz="1400" b="1" dirty="0"/>
              <a:t> </a:t>
            </a:r>
            <a:r>
              <a:rPr lang="en-US" altLang="ja-JP" sz="1400" b="1" dirty="0" err="1" smtClean="0"/>
              <a:t>Challenergy</a:t>
            </a:r>
            <a:r>
              <a:rPr lang="ja-JP" altLang="en-US" sz="1400" b="1" dirty="0" smtClean="0"/>
              <a:t>）</a:t>
            </a:r>
            <a:endParaRPr lang="en-US" altLang="ja-JP" sz="1400" b="1" dirty="0"/>
          </a:p>
          <a:p>
            <a:r>
              <a:rPr lang="en-US" altLang="ja-JP" sz="1400" b="1" dirty="0" smtClean="0">
                <a:solidFill>
                  <a:srgbClr val="0070C0"/>
                </a:solidFill>
              </a:rPr>
              <a:t>“</a:t>
            </a:r>
            <a:r>
              <a:rPr lang="en-GB" altLang="ja-JP" sz="1400" b="1" dirty="0" smtClean="0">
                <a:solidFill>
                  <a:srgbClr val="0070C0"/>
                </a:solidFill>
              </a:rPr>
              <a:t>Relationship between quality of life (</a:t>
            </a:r>
            <a:r>
              <a:rPr lang="en-GB" altLang="ja-JP" sz="1400" b="1" dirty="0" err="1" smtClean="0">
                <a:solidFill>
                  <a:srgbClr val="0070C0"/>
                </a:solidFill>
              </a:rPr>
              <a:t>QoL</a:t>
            </a:r>
            <a:r>
              <a:rPr lang="en-GB" altLang="ja-JP" sz="1400" b="1" dirty="0" smtClean="0">
                <a:solidFill>
                  <a:srgbClr val="0070C0"/>
                </a:solidFill>
              </a:rPr>
              <a:t>) and energy in supply/demand: Employing sigmoid to address human development</a:t>
            </a:r>
            <a:r>
              <a:rPr lang="en-US" altLang="ja-JP" sz="1400" b="1" dirty="0" smtClean="0">
                <a:solidFill>
                  <a:srgbClr val="0070C0"/>
                </a:solidFill>
              </a:rPr>
              <a:t>”</a:t>
            </a:r>
            <a:endParaRPr lang="en-GB" altLang="ja-JP" sz="1400" b="1" dirty="0">
              <a:solidFill>
                <a:srgbClr val="0070C0"/>
              </a:solidFill>
            </a:endParaRPr>
          </a:p>
        </p:txBody>
      </p:sp>
      <p:sp>
        <p:nvSpPr>
          <p:cNvPr id="39" name="正方形/長方形 38"/>
          <p:cNvSpPr/>
          <p:nvPr/>
        </p:nvSpPr>
        <p:spPr>
          <a:xfrm>
            <a:off x="2853134" y="3109246"/>
            <a:ext cx="6305347" cy="523220"/>
          </a:xfrm>
          <a:prstGeom prst="rect">
            <a:avLst/>
          </a:prstGeom>
        </p:spPr>
        <p:txBody>
          <a:bodyPr wrap="square">
            <a:spAutoFit/>
          </a:bodyPr>
          <a:lstStyle/>
          <a:p>
            <a:r>
              <a:rPr lang="en-US" altLang="ja-JP" sz="1400" b="1" dirty="0" err="1"/>
              <a:t>Anggoro</a:t>
            </a:r>
            <a:r>
              <a:rPr lang="en-US" altLang="ja-JP" sz="1400" b="1" dirty="0"/>
              <a:t> </a:t>
            </a:r>
            <a:r>
              <a:rPr lang="en-US" altLang="ja-JP" sz="1400" b="1" dirty="0" err="1"/>
              <a:t>Fitrianto</a:t>
            </a:r>
            <a:r>
              <a:rPr lang="ja-JP" altLang="en-US" sz="1400" b="1" dirty="0" smtClean="0"/>
              <a:t>（</a:t>
            </a:r>
            <a:r>
              <a:rPr lang="en-US" altLang="ja-JP" sz="1400" b="1" dirty="0" smtClean="0"/>
              <a:t>GEDES; Geospatial Information Agency,; Indonesia)</a:t>
            </a:r>
            <a:r>
              <a:rPr lang="ja-JP" altLang="en-US" sz="1400" b="1" dirty="0" smtClean="0"/>
              <a:t> </a:t>
            </a:r>
            <a:r>
              <a:rPr lang="en-US" altLang="ja-JP" sz="1400" b="1" dirty="0">
                <a:solidFill>
                  <a:srgbClr val="0070C0"/>
                </a:solidFill>
              </a:rPr>
              <a:t>“</a:t>
            </a:r>
            <a:r>
              <a:rPr lang="en-GB" altLang="ja-JP" sz="1400" b="1" dirty="0">
                <a:solidFill>
                  <a:srgbClr val="0070C0"/>
                </a:solidFill>
              </a:rPr>
              <a:t>Study on estimating the amount of empty fruit bunch using remote sensing technique”</a:t>
            </a:r>
            <a:r>
              <a:rPr lang="ja-JP" altLang="en-US" sz="1400" b="1" dirty="0">
                <a:solidFill>
                  <a:srgbClr val="0070C0"/>
                </a:solidFill>
              </a:rPr>
              <a:t>　</a:t>
            </a:r>
          </a:p>
        </p:txBody>
      </p:sp>
      <p:sp>
        <p:nvSpPr>
          <p:cNvPr id="46" name="正方形/長方形 45"/>
          <p:cNvSpPr/>
          <p:nvPr/>
        </p:nvSpPr>
        <p:spPr>
          <a:xfrm>
            <a:off x="-61655" y="347213"/>
            <a:ext cx="1282723" cy="369332"/>
          </a:xfrm>
          <a:prstGeom prst="rect">
            <a:avLst/>
          </a:prstGeom>
        </p:spPr>
        <p:txBody>
          <a:bodyPr wrap="none">
            <a:spAutoFit/>
          </a:bodyPr>
          <a:lstStyle/>
          <a:p>
            <a:r>
              <a:rPr lang="en-US" altLang="ja-JP" b="1" dirty="0" smtClean="0"/>
              <a:t>’19</a:t>
            </a:r>
            <a:r>
              <a:rPr lang="ja-JP" altLang="en-US" b="1" dirty="0" smtClean="0"/>
              <a:t> </a:t>
            </a:r>
            <a:r>
              <a:rPr lang="en-US" altLang="ja-JP" b="1" dirty="0" smtClean="0"/>
              <a:t>autumn</a:t>
            </a:r>
            <a:endParaRPr lang="ja-JP" altLang="en-US" dirty="0"/>
          </a:p>
        </p:txBody>
      </p:sp>
      <p:pic>
        <p:nvPicPr>
          <p:cNvPr id="54" name="図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363145" y="107675"/>
            <a:ext cx="759143" cy="939982"/>
          </a:xfrm>
          <a:prstGeom prst="rect">
            <a:avLst/>
          </a:prstGeom>
          <a:noFill/>
          <a:ln w="63500">
            <a:noFill/>
            <a:miter lim="800000"/>
            <a:headEnd/>
            <a:tailEnd/>
          </a:ln>
          <a:extLst>
            <a:ext uri="{909E8E84-426E-40DD-AFC4-6F175D3DCCD1}">
              <a14:hiddenFill xmlns:a14="http://schemas.microsoft.com/office/drawing/2010/main">
                <a:solidFill>
                  <a:srgbClr val="FFFFFF"/>
                </a:solidFill>
              </a14:hiddenFill>
            </a:ext>
          </a:extLst>
        </p:spPr>
      </p:pic>
      <p:pic>
        <p:nvPicPr>
          <p:cNvPr id="55" name="図 54"/>
          <p:cNvPicPr>
            <a:picLocks noChangeAspect="1"/>
          </p:cNvPicPr>
          <p:nvPr/>
        </p:nvPicPr>
        <p:blipFill>
          <a:blip r:embed="rId13"/>
          <a:stretch>
            <a:fillRect/>
          </a:stretch>
        </p:blipFill>
        <p:spPr>
          <a:xfrm>
            <a:off x="2131583" y="99530"/>
            <a:ext cx="753561" cy="938207"/>
          </a:xfrm>
          <a:prstGeom prst="rect">
            <a:avLst/>
          </a:prstGeom>
        </p:spPr>
      </p:pic>
      <p:sp>
        <p:nvSpPr>
          <p:cNvPr id="40" name="正方形/長方形 39"/>
          <p:cNvSpPr/>
          <p:nvPr/>
        </p:nvSpPr>
        <p:spPr>
          <a:xfrm>
            <a:off x="1267078" y="1002508"/>
            <a:ext cx="793066" cy="307777"/>
          </a:xfrm>
          <a:prstGeom prst="rect">
            <a:avLst/>
          </a:prstGeom>
          <a:solidFill>
            <a:schemeClr val="bg1"/>
          </a:solidFill>
        </p:spPr>
        <p:txBody>
          <a:bodyPr wrap="square" anchor="ctr" anchorCtr="1">
            <a:spAutoFit/>
          </a:bodyPr>
          <a:lstStyle/>
          <a:p>
            <a:r>
              <a:rPr lang="en-US" altLang="ja-JP" sz="1400" b="1" dirty="0" err="1" smtClean="0">
                <a:solidFill>
                  <a:srgbClr val="000099"/>
                </a:solidFill>
              </a:rPr>
              <a:t>Elec.Eng</a:t>
            </a:r>
            <a:r>
              <a:rPr lang="en-US" altLang="ja-JP" sz="1400" b="1" dirty="0" smtClean="0">
                <a:solidFill>
                  <a:srgbClr val="000099"/>
                </a:solidFill>
              </a:rPr>
              <a:t>.</a:t>
            </a:r>
            <a:endParaRPr lang="ja-JP" altLang="en-US" sz="1400" dirty="0"/>
          </a:p>
        </p:txBody>
      </p:sp>
      <p:sp>
        <p:nvSpPr>
          <p:cNvPr id="44" name="正方形/長方形 43"/>
          <p:cNvSpPr/>
          <p:nvPr/>
        </p:nvSpPr>
        <p:spPr>
          <a:xfrm>
            <a:off x="2314900" y="988066"/>
            <a:ext cx="687570" cy="307777"/>
          </a:xfrm>
          <a:prstGeom prst="rect">
            <a:avLst/>
          </a:prstGeom>
          <a:solidFill>
            <a:schemeClr val="bg1"/>
          </a:solidFill>
        </p:spPr>
        <p:txBody>
          <a:bodyPr wrap="square" anchor="ctr" anchorCtr="1">
            <a:spAutoFit/>
          </a:bodyPr>
          <a:lstStyle/>
          <a:p>
            <a:r>
              <a:rPr lang="en-US" altLang="ja-JP" sz="1400" b="1" dirty="0" smtClean="0">
                <a:solidFill>
                  <a:srgbClr val="000099"/>
                </a:solidFill>
              </a:rPr>
              <a:t>Mech.</a:t>
            </a:r>
            <a:endParaRPr lang="ja-JP" altLang="en-US" sz="1400" dirty="0"/>
          </a:p>
        </p:txBody>
      </p:sp>
      <p:sp>
        <p:nvSpPr>
          <p:cNvPr id="59" name="正方形/長方形 58"/>
          <p:cNvSpPr/>
          <p:nvPr/>
        </p:nvSpPr>
        <p:spPr>
          <a:xfrm>
            <a:off x="2885144" y="476154"/>
            <a:ext cx="6273337" cy="523220"/>
          </a:xfrm>
          <a:prstGeom prst="rect">
            <a:avLst/>
          </a:prstGeom>
        </p:spPr>
        <p:txBody>
          <a:bodyPr wrap="square">
            <a:spAutoFit/>
          </a:bodyPr>
          <a:lstStyle/>
          <a:p>
            <a:r>
              <a:rPr lang="en-US" altLang="ja-JP" sz="1400" b="1" dirty="0" err="1" smtClean="0"/>
              <a:t>Yutaro</a:t>
            </a:r>
            <a:r>
              <a:rPr lang="en-US" altLang="ja-JP" sz="1400" b="1" dirty="0" smtClean="0"/>
              <a:t> Shimada</a:t>
            </a:r>
            <a:r>
              <a:rPr lang="ja-JP" altLang="en-US" sz="1400" b="1" dirty="0" smtClean="0"/>
              <a:t>（</a:t>
            </a:r>
            <a:r>
              <a:rPr lang="en-US" altLang="ja-JP" sz="1400" b="1" dirty="0" smtClean="0"/>
              <a:t>GEDES</a:t>
            </a:r>
            <a:r>
              <a:rPr lang="ja-JP" altLang="en-US" sz="1400" b="1" dirty="0" smtClean="0"/>
              <a:t>；</a:t>
            </a:r>
            <a:r>
              <a:rPr lang="en-US" altLang="ja-JP" sz="1400" b="1" dirty="0" err="1" smtClean="0"/>
              <a:t>Ph.D</a:t>
            </a:r>
            <a:r>
              <a:rPr lang="ja-JP" altLang="en-US" sz="1400" b="1" dirty="0" smtClean="0"/>
              <a:t>） </a:t>
            </a:r>
            <a:r>
              <a:rPr lang="en-GB" altLang="ja-JP" sz="1400" b="1" dirty="0">
                <a:solidFill>
                  <a:srgbClr val="0070C0"/>
                </a:solidFill>
              </a:rPr>
              <a:t>“Study on Optimum Operation Condition of Ground Source Heat Pump in Bangkok, Thailand based on the Field Experiment.”</a:t>
            </a:r>
            <a:endParaRPr lang="en-US" altLang="ja-JP" sz="1400" b="1" dirty="0">
              <a:solidFill>
                <a:srgbClr val="0070C0"/>
              </a:solidFill>
            </a:endParaRPr>
          </a:p>
        </p:txBody>
      </p:sp>
      <p:sp>
        <p:nvSpPr>
          <p:cNvPr id="60" name="正方形/長方形 59"/>
          <p:cNvSpPr/>
          <p:nvPr/>
        </p:nvSpPr>
        <p:spPr>
          <a:xfrm>
            <a:off x="2794548" y="1863500"/>
            <a:ext cx="6273337" cy="523220"/>
          </a:xfrm>
          <a:prstGeom prst="rect">
            <a:avLst/>
          </a:prstGeom>
        </p:spPr>
        <p:txBody>
          <a:bodyPr wrap="square">
            <a:spAutoFit/>
          </a:bodyPr>
          <a:lstStyle/>
          <a:p>
            <a:r>
              <a:rPr lang="en-US" altLang="ja-JP" sz="1400" b="1" dirty="0" err="1" smtClean="0"/>
              <a:t>Kengo</a:t>
            </a:r>
            <a:r>
              <a:rPr lang="en-US" altLang="ja-JP" sz="1400" b="1" dirty="0" smtClean="0"/>
              <a:t> Takeda</a:t>
            </a:r>
            <a:r>
              <a:rPr lang="ja-JP" altLang="en-US" sz="1400" b="1" dirty="0" smtClean="0"/>
              <a:t>（</a:t>
            </a:r>
            <a:r>
              <a:rPr lang="en-US" altLang="ja-JP" sz="1400" b="1" dirty="0" smtClean="0"/>
              <a:t>EC</a:t>
            </a:r>
            <a:r>
              <a:rPr lang="ja-JP" altLang="en-US" sz="1400" b="1" dirty="0" smtClean="0"/>
              <a:t>；</a:t>
            </a:r>
            <a:r>
              <a:rPr lang="en-US" altLang="ja-JP" sz="1400" b="1" dirty="0" smtClean="0"/>
              <a:t>MHIEC</a:t>
            </a:r>
            <a:r>
              <a:rPr lang="ja-JP" altLang="en-US" sz="1400" b="1" dirty="0" smtClean="0"/>
              <a:t>）</a:t>
            </a:r>
            <a:endParaRPr lang="en-US" altLang="ja-JP" sz="1400" b="1" dirty="0"/>
          </a:p>
          <a:p>
            <a:r>
              <a:rPr lang="en-US" altLang="ja-JP" sz="1400" b="1" dirty="0">
                <a:solidFill>
                  <a:srgbClr val="0070C0"/>
                </a:solidFill>
              </a:rPr>
              <a:t>“Risk analysis for importing natural gas to Japan regarding to energy security” </a:t>
            </a:r>
          </a:p>
        </p:txBody>
      </p:sp>
      <p:sp>
        <p:nvSpPr>
          <p:cNvPr id="2" name="正方形/長方形 1"/>
          <p:cNvSpPr/>
          <p:nvPr/>
        </p:nvSpPr>
        <p:spPr>
          <a:xfrm>
            <a:off x="1763818" y="2474313"/>
            <a:ext cx="452945" cy="369332"/>
          </a:xfrm>
          <a:prstGeom prst="rect">
            <a:avLst/>
          </a:prstGeom>
        </p:spPr>
        <p:txBody>
          <a:bodyPr wrap="none">
            <a:spAutoFit/>
          </a:bodyPr>
          <a:lstStyle/>
          <a:p>
            <a:r>
              <a:rPr lang="en-US" altLang="ja-JP" b="1" dirty="0" smtClean="0"/>
              <a:t>Dr.</a:t>
            </a:r>
            <a:endParaRPr lang="ja-JP" altLang="en-US" dirty="0"/>
          </a:p>
        </p:txBody>
      </p:sp>
    </p:spTree>
    <p:extLst>
      <p:ext uri="{BB962C8B-B14F-4D97-AF65-F5344CB8AC3E}">
        <p14:creationId xmlns:p14="http://schemas.microsoft.com/office/powerpoint/2010/main" val="1106088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767247" y="1062766"/>
            <a:ext cx="643513" cy="762315"/>
          </a:xfrm>
          <a:prstGeom prst="rect">
            <a:avLst/>
          </a:prstGeom>
        </p:spPr>
      </p:pic>
      <p:pic>
        <p:nvPicPr>
          <p:cNvPr id="3" name="図 2"/>
          <p:cNvPicPr>
            <a:picLocks noChangeAspect="1"/>
          </p:cNvPicPr>
          <p:nvPr/>
        </p:nvPicPr>
        <p:blipFill>
          <a:blip r:embed="rId3"/>
          <a:stretch>
            <a:fillRect/>
          </a:stretch>
        </p:blipFill>
        <p:spPr>
          <a:xfrm>
            <a:off x="767247" y="2796777"/>
            <a:ext cx="583836" cy="768738"/>
          </a:xfrm>
          <a:prstGeom prst="rect">
            <a:avLst/>
          </a:prstGeom>
        </p:spPr>
      </p:pic>
      <p:pic>
        <p:nvPicPr>
          <p:cNvPr id="4" name="図 3"/>
          <p:cNvPicPr>
            <a:picLocks noChangeAspect="1"/>
          </p:cNvPicPr>
          <p:nvPr/>
        </p:nvPicPr>
        <p:blipFill>
          <a:blip r:embed="rId4"/>
          <a:stretch>
            <a:fillRect/>
          </a:stretch>
        </p:blipFill>
        <p:spPr>
          <a:xfrm>
            <a:off x="767247" y="1948870"/>
            <a:ext cx="581493" cy="847908"/>
          </a:xfrm>
          <a:prstGeom prst="rect">
            <a:avLst/>
          </a:prstGeom>
        </p:spPr>
      </p:pic>
      <p:pic>
        <p:nvPicPr>
          <p:cNvPr id="5" name="図 4"/>
          <p:cNvPicPr>
            <a:picLocks noChangeAspect="1"/>
          </p:cNvPicPr>
          <p:nvPr/>
        </p:nvPicPr>
        <p:blipFill>
          <a:blip r:embed="rId5"/>
          <a:stretch>
            <a:fillRect/>
          </a:stretch>
        </p:blipFill>
        <p:spPr>
          <a:xfrm>
            <a:off x="752364" y="3689304"/>
            <a:ext cx="617445" cy="828698"/>
          </a:xfrm>
          <a:prstGeom prst="rect">
            <a:avLst/>
          </a:prstGeom>
          <a:ln w="63500">
            <a:noFill/>
          </a:ln>
        </p:spPr>
      </p:pic>
      <p:pic>
        <p:nvPicPr>
          <p:cNvPr id="6" name="図 5"/>
          <p:cNvPicPr>
            <a:picLocks noChangeAspect="1"/>
          </p:cNvPicPr>
          <p:nvPr/>
        </p:nvPicPr>
        <p:blipFill>
          <a:blip r:embed="rId6"/>
          <a:stretch>
            <a:fillRect/>
          </a:stretch>
        </p:blipFill>
        <p:spPr>
          <a:xfrm>
            <a:off x="729644" y="4641791"/>
            <a:ext cx="619096" cy="810314"/>
          </a:xfrm>
          <a:prstGeom prst="rect">
            <a:avLst/>
          </a:prstGeom>
          <a:ln>
            <a:noFill/>
          </a:ln>
        </p:spPr>
      </p:pic>
      <p:pic>
        <p:nvPicPr>
          <p:cNvPr id="8" name="図 7"/>
          <p:cNvPicPr>
            <a:picLocks noChangeAspect="1"/>
          </p:cNvPicPr>
          <p:nvPr/>
        </p:nvPicPr>
        <p:blipFill>
          <a:blip r:embed="rId7"/>
          <a:stretch>
            <a:fillRect/>
          </a:stretch>
        </p:blipFill>
        <p:spPr>
          <a:xfrm>
            <a:off x="729644" y="5575894"/>
            <a:ext cx="610413" cy="791483"/>
          </a:xfrm>
          <a:prstGeom prst="rect">
            <a:avLst/>
          </a:prstGeom>
        </p:spPr>
      </p:pic>
      <p:sp>
        <p:nvSpPr>
          <p:cNvPr id="9" name="正方形/長方形 8"/>
          <p:cNvSpPr/>
          <p:nvPr/>
        </p:nvSpPr>
        <p:spPr>
          <a:xfrm>
            <a:off x="0" y="143805"/>
            <a:ext cx="1116011" cy="369332"/>
          </a:xfrm>
          <a:prstGeom prst="rect">
            <a:avLst/>
          </a:prstGeom>
        </p:spPr>
        <p:txBody>
          <a:bodyPr wrap="none">
            <a:spAutoFit/>
          </a:bodyPr>
          <a:lstStyle/>
          <a:p>
            <a:r>
              <a:rPr lang="en-US" altLang="ja-JP" b="1" dirty="0" smtClean="0"/>
              <a:t>’20</a:t>
            </a:r>
            <a:r>
              <a:rPr lang="ja-JP" altLang="en-US" b="1" dirty="0" smtClean="0"/>
              <a:t> </a:t>
            </a:r>
            <a:r>
              <a:rPr lang="en-US" altLang="ja-JP" b="1" dirty="0" smtClean="0"/>
              <a:t>spring</a:t>
            </a:r>
            <a:endParaRPr lang="ja-JP" altLang="en-US" dirty="0"/>
          </a:p>
        </p:txBody>
      </p:sp>
      <p:sp>
        <p:nvSpPr>
          <p:cNvPr id="12" name="正方形/長方形 11"/>
          <p:cNvSpPr/>
          <p:nvPr/>
        </p:nvSpPr>
        <p:spPr>
          <a:xfrm>
            <a:off x="1530674" y="1062766"/>
            <a:ext cx="7226959" cy="523220"/>
          </a:xfrm>
          <a:prstGeom prst="rect">
            <a:avLst/>
          </a:prstGeom>
        </p:spPr>
        <p:txBody>
          <a:bodyPr wrap="square">
            <a:spAutoFit/>
          </a:bodyPr>
          <a:lstStyle/>
          <a:p>
            <a:r>
              <a:rPr lang="en-US" altLang="ja-JP" sz="1400" b="1" dirty="0" err="1">
                <a:latin typeface="+mn-ea"/>
              </a:rPr>
              <a:t>Arif</a:t>
            </a:r>
            <a:r>
              <a:rPr lang="en-US" altLang="ja-JP" sz="1400" b="1" dirty="0">
                <a:latin typeface="+mn-ea"/>
              </a:rPr>
              <a:t> </a:t>
            </a:r>
            <a:r>
              <a:rPr lang="en-US" altLang="ja-JP" sz="1400" b="1" dirty="0" err="1">
                <a:latin typeface="+mn-ea"/>
              </a:rPr>
              <a:t>Darmawan</a:t>
            </a:r>
            <a:r>
              <a:rPr lang="ja-JP" altLang="en-US" sz="1400" b="1" dirty="0" smtClean="0">
                <a:latin typeface="+mn-ea"/>
              </a:rPr>
              <a:t>（</a:t>
            </a:r>
            <a:r>
              <a:rPr lang="en-US" altLang="ja-JP" sz="1400" b="1" dirty="0" smtClean="0">
                <a:latin typeface="+mn-ea"/>
              </a:rPr>
              <a:t>back to BPPT; Indonesia</a:t>
            </a:r>
            <a:r>
              <a:rPr lang="ja-JP" altLang="en-US" sz="1400" b="1" dirty="0" smtClean="0">
                <a:latin typeface="+mn-ea"/>
              </a:rPr>
              <a:t>）</a:t>
            </a:r>
            <a:r>
              <a:rPr lang="ja-JP" altLang="en-US" sz="1400" b="1" dirty="0">
                <a:latin typeface="+mn-ea"/>
              </a:rPr>
              <a:t>：</a:t>
            </a:r>
            <a:r>
              <a:rPr lang="en-US" altLang="ja-JP" sz="1400" b="1" dirty="0">
                <a:solidFill>
                  <a:srgbClr val="0070C0"/>
                </a:solidFill>
                <a:latin typeface="+mn-ea"/>
              </a:rPr>
              <a:t>”</a:t>
            </a:r>
            <a:r>
              <a:rPr lang="en-GB" altLang="ja-JP" sz="1400" b="1" dirty="0">
                <a:solidFill>
                  <a:srgbClr val="0070C0"/>
                </a:solidFill>
              </a:rPr>
              <a:t> </a:t>
            </a:r>
            <a:r>
              <a:rPr lang="en-US" altLang="ja-JP" sz="1400" b="1" dirty="0">
                <a:solidFill>
                  <a:srgbClr val="0070C0"/>
                </a:solidFill>
              </a:rPr>
              <a:t>Energy-efficient conversion from industrial waste biomass by combining </a:t>
            </a:r>
            <a:r>
              <a:rPr lang="en-US" altLang="ja-JP" sz="1400" b="1" dirty="0" err="1">
                <a:solidFill>
                  <a:srgbClr val="0070C0"/>
                </a:solidFill>
              </a:rPr>
              <a:t>exergy</a:t>
            </a:r>
            <a:r>
              <a:rPr lang="en-US" altLang="ja-JP" sz="1400" b="1" dirty="0">
                <a:solidFill>
                  <a:srgbClr val="0070C0"/>
                </a:solidFill>
              </a:rPr>
              <a:t> recovery and process integration</a:t>
            </a:r>
            <a:r>
              <a:rPr lang="en-GB" altLang="ja-JP" sz="1400" b="1" dirty="0" smtClean="0">
                <a:solidFill>
                  <a:srgbClr val="0070C0"/>
                </a:solidFill>
              </a:rPr>
              <a:t>”</a:t>
            </a:r>
            <a:endParaRPr lang="ja-JP" altLang="en-US" sz="1400" b="1" dirty="0">
              <a:solidFill>
                <a:srgbClr val="0070C0"/>
              </a:solidFill>
            </a:endParaRPr>
          </a:p>
        </p:txBody>
      </p:sp>
      <p:sp>
        <p:nvSpPr>
          <p:cNvPr id="14" name="正方形/長方形 13"/>
          <p:cNvSpPr/>
          <p:nvPr/>
        </p:nvSpPr>
        <p:spPr>
          <a:xfrm>
            <a:off x="1530673" y="2796777"/>
            <a:ext cx="7226959" cy="738664"/>
          </a:xfrm>
          <a:prstGeom prst="rect">
            <a:avLst/>
          </a:prstGeom>
        </p:spPr>
        <p:txBody>
          <a:bodyPr wrap="square">
            <a:spAutoFit/>
          </a:bodyPr>
          <a:lstStyle/>
          <a:p>
            <a:r>
              <a:rPr lang="en-US" altLang="ja-JP" sz="1400" b="1" dirty="0" err="1">
                <a:latin typeface="+mn-ea"/>
              </a:rPr>
              <a:t>Norfadhilah</a:t>
            </a:r>
            <a:r>
              <a:rPr lang="en-US" altLang="ja-JP" sz="1400" b="1" dirty="0">
                <a:latin typeface="+mn-ea"/>
              </a:rPr>
              <a:t> </a:t>
            </a:r>
            <a:r>
              <a:rPr lang="en-US" altLang="ja-JP" sz="1400" b="1" dirty="0" err="1">
                <a:latin typeface="+mn-ea"/>
              </a:rPr>
              <a:t>Binti</a:t>
            </a:r>
            <a:r>
              <a:rPr lang="en-US" altLang="ja-JP" sz="1400" b="1" dirty="0">
                <a:latin typeface="+mn-ea"/>
              </a:rPr>
              <a:t> </a:t>
            </a:r>
            <a:r>
              <a:rPr lang="en-US" altLang="ja-JP" sz="1400" b="1" dirty="0" err="1">
                <a:latin typeface="+mn-ea"/>
              </a:rPr>
              <a:t>Hamzah</a:t>
            </a:r>
            <a:r>
              <a:rPr lang="ja-JP" altLang="en-US" sz="1400" b="1" dirty="0" smtClean="0">
                <a:latin typeface="+mn-ea"/>
              </a:rPr>
              <a:t>（</a:t>
            </a:r>
            <a:r>
              <a:rPr lang="en-US" altLang="ja-JP" sz="1400" b="1" dirty="0" smtClean="0">
                <a:latin typeface="+mn-ea"/>
              </a:rPr>
              <a:t>back to xxx; Malaysia</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Techno-Economic Assessment of Hydrothermal Treatment from Municipal Solid Waste and Oil Palm Biomass as Coal Substitute in Malaysia</a:t>
            </a:r>
            <a:r>
              <a:rPr lang="en-GB" altLang="ja-JP" sz="1400" b="1" dirty="0" smtClean="0">
                <a:solidFill>
                  <a:srgbClr val="0070C0"/>
                </a:solidFill>
              </a:rPr>
              <a:t>”</a:t>
            </a:r>
            <a:endParaRPr lang="ja-JP" altLang="en-US" sz="1400" b="1" dirty="0">
              <a:solidFill>
                <a:srgbClr val="0070C0"/>
              </a:solidFill>
            </a:endParaRPr>
          </a:p>
        </p:txBody>
      </p:sp>
      <p:sp>
        <p:nvSpPr>
          <p:cNvPr id="15" name="正方形/長方形 14"/>
          <p:cNvSpPr/>
          <p:nvPr/>
        </p:nvSpPr>
        <p:spPr>
          <a:xfrm>
            <a:off x="1562755" y="1950555"/>
            <a:ext cx="7226959" cy="738664"/>
          </a:xfrm>
          <a:prstGeom prst="rect">
            <a:avLst/>
          </a:prstGeom>
        </p:spPr>
        <p:txBody>
          <a:bodyPr wrap="square">
            <a:spAutoFit/>
          </a:bodyPr>
          <a:lstStyle/>
          <a:p>
            <a:r>
              <a:rPr lang="en-US" altLang="ja-JP" sz="1400" b="1" dirty="0" err="1">
                <a:latin typeface="+mn-ea"/>
              </a:rPr>
              <a:t>Alrashoud</a:t>
            </a:r>
            <a:r>
              <a:rPr lang="en-US" altLang="ja-JP" sz="1400" b="1" dirty="0">
                <a:latin typeface="+mn-ea"/>
              </a:rPr>
              <a:t> Khalid</a:t>
            </a:r>
            <a:r>
              <a:rPr lang="ja-JP" altLang="en-US" sz="1400" b="1" dirty="0" smtClean="0">
                <a:latin typeface="+mn-ea"/>
              </a:rPr>
              <a:t>（</a:t>
            </a:r>
            <a:r>
              <a:rPr lang="en-US" altLang="ja-JP" sz="1400" b="1" dirty="0" smtClean="0">
                <a:latin typeface="+mn-ea"/>
              </a:rPr>
              <a:t>Embassy of the Kingdom of Saudi Arabia in Japan; Saudi Arabia</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Managing Technology Transition: An Analysis of Residential Solar Photovoltaic Systems Development in Saudi Arabia</a:t>
            </a:r>
            <a:r>
              <a:rPr lang="en-GB" altLang="ja-JP" sz="1400" b="1" dirty="0" smtClean="0">
                <a:solidFill>
                  <a:srgbClr val="0070C0"/>
                </a:solidFill>
              </a:rPr>
              <a:t>”</a:t>
            </a:r>
            <a:endParaRPr lang="ja-JP" altLang="en-US" sz="1400" b="1" dirty="0">
              <a:solidFill>
                <a:srgbClr val="0070C0"/>
              </a:solidFill>
            </a:endParaRPr>
          </a:p>
        </p:txBody>
      </p:sp>
      <p:sp>
        <p:nvSpPr>
          <p:cNvPr id="16" name="正方形/長方形 15"/>
          <p:cNvSpPr/>
          <p:nvPr/>
        </p:nvSpPr>
        <p:spPr>
          <a:xfrm>
            <a:off x="1530672" y="3661485"/>
            <a:ext cx="7226959" cy="738664"/>
          </a:xfrm>
          <a:prstGeom prst="rect">
            <a:avLst/>
          </a:prstGeom>
        </p:spPr>
        <p:txBody>
          <a:bodyPr wrap="square">
            <a:spAutoFit/>
          </a:bodyPr>
          <a:lstStyle/>
          <a:p>
            <a:r>
              <a:rPr lang="en-US" altLang="ja-JP" sz="1400" b="1" dirty="0" err="1" smtClean="0">
                <a:latin typeface="+mn-ea"/>
              </a:rPr>
              <a:t>Michino</a:t>
            </a:r>
            <a:r>
              <a:rPr lang="en-US" altLang="ja-JP" sz="1400" b="1" dirty="0" smtClean="0">
                <a:latin typeface="+mn-ea"/>
              </a:rPr>
              <a:t> </a:t>
            </a:r>
            <a:r>
              <a:rPr lang="en-US" altLang="ja-JP" sz="1400" b="1" dirty="0" err="1" smtClean="0">
                <a:latin typeface="+mn-ea"/>
              </a:rPr>
              <a:t>Hashizume</a:t>
            </a:r>
            <a:r>
              <a:rPr lang="ja-JP" altLang="en-US" sz="1400" b="1" dirty="0" smtClean="0">
                <a:latin typeface="+mn-ea"/>
              </a:rPr>
              <a:t>（</a:t>
            </a:r>
            <a:r>
              <a:rPr lang="en-US" altLang="ja-JP" sz="1400" b="1" dirty="0" smtClean="0">
                <a:latin typeface="+mn-ea"/>
              </a:rPr>
              <a:t>Sumitomo Heavy Industry</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Environmental Impact Assessment on Wastes from Forest-related industries to Electricity in Southeast Asia</a:t>
            </a:r>
            <a:r>
              <a:rPr lang="en-GB" altLang="ja-JP" sz="1400" b="1" dirty="0" smtClean="0">
                <a:solidFill>
                  <a:srgbClr val="0070C0"/>
                </a:solidFill>
              </a:rPr>
              <a:t>” </a:t>
            </a:r>
            <a:r>
              <a:rPr lang="en-US" altLang="ja-JP" sz="1400" b="1" dirty="0">
                <a:solidFill>
                  <a:srgbClr val="0070C0"/>
                </a:solidFill>
              </a:rPr>
              <a:t>(</a:t>
            </a:r>
            <a:r>
              <a:rPr lang="ja-JP" altLang="en-US" sz="1400" b="1" dirty="0">
                <a:solidFill>
                  <a:srgbClr val="0070C0"/>
                </a:solidFill>
              </a:rPr>
              <a:t>東南アジアにおける森林関連産業廃棄物の発電利用に関する環境影響評価</a:t>
            </a:r>
            <a:r>
              <a:rPr lang="en-US" altLang="ja-JP" sz="1400" b="1" dirty="0">
                <a:solidFill>
                  <a:srgbClr val="0070C0"/>
                </a:solidFill>
              </a:rPr>
              <a:t>)</a:t>
            </a:r>
            <a:endParaRPr lang="ja-JP" altLang="en-US" sz="1400" b="1" dirty="0">
              <a:solidFill>
                <a:srgbClr val="0070C0"/>
              </a:solidFill>
            </a:endParaRPr>
          </a:p>
        </p:txBody>
      </p:sp>
      <p:sp>
        <p:nvSpPr>
          <p:cNvPr id="17" name="正方形/長方形 16"/>
          <p:cNvSpPr/>
          <p:nvPr/>
        </p:nvSpPr>
        <p:spPr>
          <a:xfrm>
            <a:off x="1530671" y="5710025"/>
            <a:ext cx="7226959" cy="523220"/>
          </a:xfrm>
          <a:prstGeom prst="rect">
            <a:avLst/>
          </a:prstGeom>
        </p:spPr>
        <p:txBody>
          <a:bodyPr wrap="square">
            <a:spAutoFit/>
          </a:bodyPr>
          <a:lstStyle/>
          <a:p>
            <a:r>
              <a:rPr lang="en-US" altLang="ja-JP" sz="1400" b="1" dirty="0" err="1" smtClean="0">
                <a:latin typeface="+mn-ea"/>
              </a:rPr>
              <a:t>Daigou</a:t>
            </a:r>
            <a:r>
              <a:rPr lang="en-US" altLang="ja-JP" sz="1400" b="1" dirty="0" smtClean="0">
                <a:latin typeface="+mn-ea"/>
              </a:rPr>
              <a:t> </a:t>
            </a:r>
            <a:r>
              <a:rPr lang="en-US" altLang="ja-JP" sz="1400" b="1" dirty="0" err="1" smtClean="0">
                <a:latin typeface="+mn-ea"/>
              </a:rPr>
              <a:t>Furuichi</a:t>
            </a:r>
            <a:r>
              <a:rPr lang="ja-JP" altLang="en-US" sz="1400" b="1" dirty="0" smtClean="0">
                <a:latin typeface="+mn-ea"/>
              </a:rPr>
              <a:t>（</a:t>
            </a:r>
            <a:r>
              <a:rPr lang="en-US" altLang="ja-JP" sz="1400" b="1" dirty="0" err="1" smtClean="0">
                <a:latin typeface="+mn-ea"/>
              </a:rPr>
              <a:t>Ms.course</a:t>
            </a:r>
            <a:r>
              <a:rPr lang="en-US" altLang="ja-JP" sz="1400" b="1" dirty="0" smtClean="0">
                <a:latin typeface="+mn-ea"/>
              </a:rPr>
              <a:t> in </a:t>
            </a:r>
            <a:r>
              <a:rPr lang="en-US" altLang="ja-JP" sz="1400" b="1" dirty="0" err="1" smtClean="0">
                <a:latin typeface="+mn-ea"/>
              </a:rPr>
              <a:t>U.Tokyo</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Energy poverty in Japan focusing on vulnerable </a:t>
            </a:r>
            <a:r>
              <a:rPr lang="en-US" altLang="ja-JP" sz="1400" b="1" dirty="0" smtClean="0">
                <a:solidFill>
                  <a:srgbClr val="0070C0"/>
                </a:solidFill>
              </a:rPr>
              <a:t>households</a:t>
            </a:r>
            <a:r>
              <a:rPr lang="ja-JP" altLang="en-US" sz="1400" b="1" dirty="0" smtClean="0">
                <a:solidFill>
                  <a:srgbClr val="0070C0"/>
                </a:solidFill>
              </a:rPr>
              <a:t>”（</a:t>
            </a:r>
            <a:r>
              <a:rPr lang="ja-JP" altLang="en-US" sz="1400" b="1" dirty="0">
                <a:solidFill>
                  <a:srgbClr val="0070C0"/>
                </a:solidFill>
              </a:rPr>
              <a:t>脆弱な世帯に着目した，日本におけるエネルギー貧困）</a:t>
            </a:r>
          </a:p>
        </p:txBody>
      </p:sp>
      <p:sp>
        <p:nvSpPr>
          <p:cNvPr id="18" name="正方形/長方形 17"/>
          <p:cNvSpPr/>
          <p:nvPr/>
        </p:nvSpPr>
        <p:spPr>
          <a:xfrm>
            <a:off x="1490564" y="4731456"/>
            <a:ext cx="7226959" cy="523220"/>
          </a:xfrm>
          <a:prstGeom prst="rect">
            <a:avLst/>
          </a:prstGeom>
        </p:spPr>
        <p:txBody>
          <a:bodyPr wrap="square">
            <a:spAutoFit/>
          </a:bodyPr>
          <a:lstStyle/>
          <a:p>
            <a:r>
              <a:rPr lang="en-US" altLang="ja-JP" sz="1400" b="1" dirty="0" err="1">
                <a:latin typeface="+mn-ea"/>
              </a:rPr>
              <a:t>Purevsuren</a:t>
            </a:r>
            <a:r>
              <a:rPr lang="en-US" altLang="ja-JP" sz="1400" b="1" dirty="0">
                <a:latin typeface="+mn-ea"/>
              </a:rPr>
              <a:t> </a:t>
            </a:r>
            <a:r>
              <a:rPr lang="en-US" altLang="ja-JP" sz="1400" b="1" dirty="0" err="1">
                <a:latin typeface="+mn-ea"/>
              </a:rPr>
              <a:t>Norovsambuu</a:t>
            </a:r>
            <a:r>
              <a:rPr lang="ja-JP" altLang="en-US" sz="1400" b="1" dirty="0" smtClean="0">
                <a:latin typeface="+mn-ea"/>
              </a:rPr>
              <a:t>（</a:t>
            </a:r>
            <a:r>
              <a:rPr lang="en-US" altLang="ja-JP" sz="1400" b="1" dirty="0" err="1" smtClean="0">
                <a:latin typeface="+mn-ea"/>
              </a:rPr>
              <a:t>Ms.course</a:t>
            </a:r>
            <a:r>
              <a:rPr lang="en-US" altLang="ja-JP" sz="1400" b="1" dirty="0" smtClean="0">
                <a:latin typeface="+mn-ea"/>
              </a:rPr>
              <a:t>; Mongolia</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The Import Structure of LNG from Russia to Japan by Cognitive Map and Text </a:t>
            </a:r>
            <a:r>
              <a:rPr lang="en-US" altLang="ja-JP" sz="1400" b="1" dirty="0" smtClean="0">
                <a:solidFill>
                  <a:srgbClr val="0070C0"/>
                </a:solidFill>
              </a:rPr>
              <a:t>Analysis”</a:t>
            </a:r>
            <a:endParaRPr lang="ja-JP" altLang="en-US" sz="1400" b="1" dirty="0">
              <a:solidFill>
                <a:srgbClr val="0070C0"/>
              </a:solidFill>
            </a:endParaRPr>
          </a:p>
        </p:txBody>
      </p:sp>
      <p:sp>
        <p:nvSpPr>
          <p:cNvPr id="19" name="正方形/長方形 18"/>
          <p:cNvSpPr/>
          <p:nvPr/>
        </p:nvSpPr>
        <p:spPr>
          <a:xfrm>
            <a:off x="374259" y="1244281"/>
            <a:ext cx="452945" cy="369332"/>
          </a:xfrm>
          <a:prstGeom prst="rect">
            <a:avLst/>
          </a:prstGeom>
          <a:noFill/>
        </p:spPr>
        <p:txBody>
          <a:bodyPr wrap="none">
            <a:spAutoFit/>
          </a:bodyPr>
          <a:lstStyle/>
          <a:p>
            <a:r>
              <a:rPr lang="en-US" altLang="ja-JP" b="1" dirty="0" smtClean="0"/>
              <a:t>Dr.</a:t>
            </a:r>
            <a:endParaRPr lang="ja-JP" altLang="en-US" dirty="0"/>
          </a:p>
        </p:txBody>
      </p:sp>
      <p:sp>
        <p:nvSpPr>
          <p:cNvPr id="20" name="正方形/長方形 19"/>
          <p:cNvSpPr/>
          <p:nvPr/>
        </p:nvSpPr>
        <p:spPr>
          <a:xfrm>
            <a:off x="370249" y="2118577"/>
            <a:ext cx="452945" cy="369332"/>
          </a:xfrm>
          <a:prstGeom prst="rect">
            <a:avLst/>
          </a:prstGeom>
          <a:noFill/>
        </p:spPr>
        <p:txBody>
          <a:bodyPr wrap="none">
            <a:spAutoFit/>
          </a:bodyPr>
          <a:lstStyle/>
          <a:p>
            <a:r>
              <a:rPr lang="en-US" altLang="ja-JP" b="1" dirty="0" smtClean="0"/>
              <a:t>Dr.</a:t>
            </a:r>
            <a:endParaRPr lang="ja-JP" altLang="en-US" dirty="0"/>
          </a:p>
        </p:txBody>
      </p:sp>
      <p:sp>
        <p:nvSpPr>
          <p:cNvPr id="21" name="正方形/長方形 20"/>
          <p:cNvSpPr/>
          <p:nvPr/>
        </p:nvSpPr>
        <p:spPr>
          <a:xfrm>
            <a:off x="382275" y="3008920"/>
            <a:ext cx="452945" cy="369332"/>
          </a:xfrm>
          <a:prstGeom prst="rect">
            <a:avLst/>
          </a:prstGeom>
          <a:noFill/>
        </p:spPr>
        <p:txBody>
          <a:bodyPr wrap="none">
            <a:spAutoFit/>
          </a:bodyPr>
          <a:lstStyle/>
          <a:p>
            <a:r>
              <a:rPr lang="en-US" altLang="ja-JP" b="1" dirty="0" smtClean="0"/>
              <a:t>Dr.</a:t>
            </a:r>
            <a:endParaRPr lang="ja-JP" altLang="en-US" dirty="0"/>
          </a:p>
        </p:txBody>
      </p:sp>
      <p:sp>
        <p:nvSpPr>
          <p:cNvPr id="23" name="正方形/長方形 22"/>
          <p:cNvSpPr/>
          <p:nvPr/>
        </p:nvSpPr>
        <p:spPr>
          <a:xfrm>
            <a:off x="418371" y="4862282"/>
            <a:ext cx="314510" cy="369332"/>
          </a:xfrm>
          <a:prstGeom prst="rect">
            <a:avLst/>
          </a:prstGeom>
          <a:noFill/>
        </p:spPr>
        <p:txBody>
          <a:bodyPr wrap="none">
            <a:spAutoFit/>
          </a:bodyPr>
          <a:lstStyle/>
          <a:p>
            <a:r>
              <a:rPr lang="en-US" altLang="ja-JP" b="1" dirty="0" smtClean="0"/>
              <a:t>B</a:t>
            </a:r>
            <a:endParaRPr lang="ja-JP" altLang="en-US" dirty="0"/>
          </a:p>
        </p:txBody>
      </p:sp>
      <p:sp>
        <p:nvSpPr>
          <p:cNvPr id="24" name="正方形/長方形 23"/>
          <p:cNvSpPr/>
          <p:nvPr/>
        </p:nvSpPr>
        <p:spPr>
          <a:xfrm>
            <a:off x="426392" y="5784703"/>
            <a:ext cx="314510" cy="369332"/>
          </a:xfrm>
          <a:prstGeom prst="rect">
            <a:avLst/>
          </a:prstGeom>
          <a:noFill/>
        </p:spPr>
        <p:txBody>
          <a:bodyPr wrap="none">
            <a:spAutoFit/>
          </a:bodyPr>
          <a:lstStyle/>
          <a:p>
            <a:r>
              <a:rPr lang="en-US" altLang="ja-JP" b="1" dirty="0" smtClean="0"/>
              <a:t>B</a:t>
            </a:r>
            <a:endParaRPr lang="ja-JP" altLang="en-US" dirty="0"/>
          </a:p>
        </p:txBody>
      </p:sp>
    </p:spTree>
    <p:extLst>
      <p:ext uri="{BB962C8B-B14F-4D97-AF65-F5344CB8AC3E}">
        <p14:creationId xmlns:p14="http://schemas.microsoft.com/office/powerpoint/2010/main" val="2175368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38729</TotalTime>
  <Words>552</Words>
  <Application>Microsoft Office PowerPoint</Application>
  <PresentationFormat>On-screen Show (4:3)</PresentationFormat>
  <Paragraphs>47</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ＭＳ Ｐゴシック</vt:lpstr>
      <vt:lpstr>Arial</vt:lpstr>
      <vt:lpstr>Calibri</vt:lpstr>
      <vt:lpstr>Calibri Light</vt:lpstr>
      <vt:lpstr>Times New Roman</vt:lpstr>
      <vt:lpstr>Office テーマ</vt:lpstr>
      <vt:lpstr>PowerPoint Presentation</vt:lpstr>
      <vt:lpstr>PowerPoint Presentation</vt:lpstr>
    </vt:vector>
  </TitlesOfParts>
  <Company>東京工業大学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TOKIMATSU titech Koji</dc:creator>
  <cp:lastModifiedBy>Rivaldi Madyatama</cp:lastModifiedBy>
  <cp:revision>354</cp:revision>
  <cp:lastPrinted>2019-04-08T02:36:14Z</cp:lastPrinted>
  <dcterms:created xsi:type="dcterms:W3CDTF">2018-04-02T21:36:04Z</dcterms:created>
  <dcterms:modified xsi:type="dcterms:W3CDTF">2020-06-06T12:46:02Z</dcterms:modified>
</cp:coreProperties>
</file>